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5" r:id="rId1"/>
  </p:sldMasterIdLst>
  <p:notesMasterIdLst>
    <p:notesMasterId r:id="rId34"/>
  </p:notesMasterIdLst>
  <p:sldIdLst>
    <p:sldId id="256" r:id="rId2"/>
    <p:sldId id="314" r:id="rId3"/>
    <p:sldId id="286" r:id="rId4"/>
    <p:sldId id="288" r:id="rId5"/>
    <p:sldId id="289" r:id="rId6"/>
    <p:sldId id="287" r:id="rId7"/>
    <p:sldId id="315" r:id="rId8"/>
    <p:sldId id="298" r:id="rId9"/>
    <p:sldId id="292" r:id="rId10"/>
    <p:sldId id="316" r:id="rId11"/>
    <p:sldId id="294" r:id="rId12"/>
    <p:sldId id="278" r:id="rId13"/>
    <p:sldId id="279" r:id="rId14"/>
    <p:sldId id="280" r:id="rId15"/>
    <p:sldId id="283" r:id="rId16"/>
    <p:sldId id="281" r:id="rId17"/>
    <p:sldId id="319" r:id="rId18"/>
    <p:sldId id="282" r:id="rId19"/>
    <p:sldId id="259" r:id="rId20"/>
    <p:sldId id="262" r:id="rId21"/>
    <p:sldId id="320" r:id="rId22"/>
    <p:sldId id="263" r:id="rId23"/>
    <p:sldId id="313" r:id="rId24"/>
    <p:sldId id="303" r:id="rId25"/>
    <p:sldId id="321" r:id="rId26"/>
    <p:sldId id="305" r:id="rId27"/>
    <p:sldId id="306" r:id="rId28"/>
    <p:sldId id="307" r:id="rId29"/>
    <p:sldId id="308" r:id="rId30"/>
    <p:sldId id="268" r:id="rId31"/>
    <p:sldId id="269" r:id="rId32"/>
    <p:sldId id="318" r:id="rId33"/>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ryem" initials="m" lastIdx="1" clrIdx="0">
    <p:extLst>
      <p:ext uri="{19B8F6BF-5375-455C-9EA6-DF929625EA0E}">
        <p15:presenceInfo xmlns:p15="http://schemas.microsoft.com/office/powerpoint/2012/main" userId="merye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6143" autoAdjust="0"/>
  </p:normalViewPr>
  <p:slideViewPr>
    <p:cSldViewPr snapToGrid="0">
      <p:cViewPr varScale="1">
        <p:scale>
          <a:sx n="49" d="100"/>
          <a:sy n="49" d="100"/>
        </p:scale>
        <p:origin x="2002" y="53"/>
      </p:cViewPr>
      <p:guideLst/>
    </p:cSldViewPr>
  </p:slideViewPr>
  <p:outlineViewPr>
    <p:cViewPr>
      <p:scale>
        <a:sx n="33" d="100"/>
        <a:sy n="33" d="100"/>
      </p:scale>
      <p:origin x="0" y="-4814"/>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61025-3134-4FC0-8455-6B3486B405D5}" type="datetimeFigureOut">
              <a:rPr lang="tr-TR" smtClean="0"/>
              <a:t>17.03.2022</a:t>
            </a:fld>
            <a:endParaRPr lang="tr-TR"/>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6" name="Alt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8AF7C-8318-4537-B7F8-42DDB6D5765B}" type="slidenum">
              <a:rPr lang="tr-TR" smtClean="0"/>
              <a:t>‹#›</a:t>
            </a:fld>
            <a:endParaRPr lang="tr-TR"/>
          </a:p>
        </p:txBody>
      </p:sp>
    </p:spTree>
    <p:extLst>
      <p:ext uri="{BB962C8B-B14F-4D97-AF65-F5344CB8AC3E}">
        <p14:creationId xmlns:p14="http://schemas.microsoft.com/office/powerpoint/2010/main" val="21953655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mis.sadievrenseker.com/2014/07/pert-diyagrami/"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latin typeface="Times New Roman" panose="02020603050405020304" pitchFamily="18" charset="0"/>
              <a:cs typeface="Times New Roman" panose="02020603050405020304" pitchFamily="18" charset="0"/>
            </a:endParaRPr>
          </a:p>
        </p:txBody>
      </p:sp>
      <p:sp>
        <p:nvSpPr>
          <p:cNvPr id="4" name="Slayt Numarası Yer Tutucusu 3"/>
          <p:cNvSpPr>
            <a:spLocks noGrp="1"/>
          </p:cNvSpPr>
          <p:nvPr>
            <p:ph type="sldNum" sz="quarter" idx="10"/>
          </p:nvPr>
        </p:nvSpPr>
        <p:spPr/>
        <p:txBody>
          <a:bodyPr/>
          <a:lstStyle/>
          <a:p>
            <a:fld id="{53D8AF7C-8318-4537-B7F8-42DDB6D5765B}" type="slidenum">
              <a:rPr lang="tr-TR" smtClean="0"/>
              <a:t>1</a:t>
            </a:fld>
            <a:endParaRPr lang="tr-TR" dirty="0"/>
          </a:p>
        </p:txBody>
      </p:sp>
    </p:spTree>
    <p:extLst>
      <p:ext uri="{BB962C8B-B14F-4D97-AF65-F5344CB8AC3E}">
        <p14:creationId xmlns:p14="http://schemas.microsoft.com/office/powerpoint/2010/main" val="19066622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10</a:t>
            </a:fld>
            <a:endParaRPr lang="tr-TR"/>
          </a:p>
        </p:txBody>
      </p:sp>
    </p:spTree>
    <p:extLst>
      <p:ext uri="{BB962C8B-B14F-4D97-AF65-F5344CB8AC3E}">
        <p14:creationId xmlns:p14="http://schemas.microsoft.com/office/powerpoint/2010/main" val="877076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Proje Yönetimi Enstitüsü (PMI) ne göre</a:t>
            </a:r>
            <a:r>
              <a:rPr lang="tr-TR" baseline="0" dirty="0" smtClean="0"/>
              <a:t> proje yönetimini</a:t>
            </a:r>
            <a:r>
              <a:rPr lang="tr-TR" dirty="0" smtClean="0"/>
              <a:t> dokuz </a:t>
            </a:r>
            <a:r>
              <a:rPr lang="tr-TR" dirty="0" err="1" smtClean="0"/>
              <a:t>başıklıkta</a:t>
            </a:r>
            <a:r>
              <a:rPr lang="tr-TR" dirty="0" smtClean="0"/>
              <a:t> incelenir.</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proje yönetimi sadece başarısı veya başarısızlığı tüm şirketin ekonomik başarısını da etkileyen şirketler</a:t>
            </a:r>
            <a:r>
              <a:rPr lang="tr-TR" baseline="0" dirty="0" smtClean="0"/>
              <a:t> için önemli </a:t>
            </a:r>
            <a:r>
              <a:rPr lang="tr-TR" dirty="0" smtClean="0"/>
              <a:t>bir alan değildir. Ayrıca, çeşitli alt disiplinleri birleştiren geniş bir alandır. </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11</a:t>
            </a:fld>
            <a:endParaRPr lang="tr-TR"/>
          </a:p>
        </p:txBody>
      </p:sp>
    </p:spTree>
    <p:extLst>
      <p:ext uri="{BB962C8B-B14F-4D97-AF65-F5344CB8AC3E}">
        <p14:creationId xmlns:p14="http://schemas.microsoft.com/office/powerpoint/2010/main" val="3979016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dirty="0" smtClean="0"/>
              <a:t>Bu bir yaşam döngüsüdür, life </a:t>
            </a:r>
            <a:r>
              <a:rPr lang="tr-TR" sz="1200" dirty="0" err="1" smtClean="0"/>
              <a:t>cycle</a:t>
            </a:r>
            <a:r>
              <a:rPr lang="tr-TR" sz="1200" dirty="0" smtClean="0"/>
              <a:t> deriz yazılımlar yaşarlar kendi varlıkları var,</a:t>
            </a:r>
          </a:p>
          <a:p>
            <a:r>
              <a:rPr lang="tr-TR" sz="1200" dirty="0" smtClean="0"/>
              <a:t> iş yazılımı yazınca bitmiyor.</a:t>
            </a:r>
          </a:p>
          <a:p>
            <a:r>
              <a:rPr lang="tr-TR" sz="1200" dirty="0" smtClean="0"/>
              <a:t>yazılım  geliştirilmesi bakımı modüllerin eklenmesi </a:t>
            </a:r>
            <a:r>
              <a:rPr lang="tr-TR" sz="1200" dirty="0" err="1" smtClean="0"/>
              <a:t>vs</a:t>
            </a:r>
            <a:r>
              <a:rPr lang="tr-TR" sz="1200" dirty="0" smtClean="0"/>
              <a:t> …</a:t>
            </a:r>
          </a:p>
          <a:p>
            <a:endParaRPr lang="tr-T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smtClean="0"/>
              <a:t>ama sonradan bundan vazgeçip bu kelimeyi  </a:t>
            </a:r>
            <a:r>
              <a:rPr lang="tr-TR" sz="1200" dirty="0" err="1" smtClean="0"/>
              <a:t>System</a:t>
            </a:r>
            <a:r>
              <a:rPr lang="tr-TR" sz="1200" dirty="0" smtClean="0"/>
              <a:t> Development Life </a:t>
            </a:r>
            <a:r>
              <a:rPr lang="tr-TR" sz="1200" dirty="0" err="1" smtClean="0"/>
              <a:t>Cycle</a:t>
            </a:r>
            <a:r>
              <a:rPr lang="tr-TR" sz="1200" dirty="0" smtClean="0"/>
              <a:t> diye değiştirdiler. Bu bir </a:t>
            </a:r>
            <a:r>
              <a:rPr lang="tr-TR" sz="1200" dirty="0" err="1" smtClean="0"/>
              <a:t>system</a:t>
            </a:r>
            <a:r>
              <a:rPr lang="tr-TR" sz="1200" dirty="0" smtClean="0"/>
              <a:t> geliştirmedir dediler. Çünkü donanımın alınması kimin çalışacağı eğitim verilmesi yazılımla ilgili dokümantasyon oluşturulması yeni modüller eklenmesi eklenilecek modülleri kimin nerede ekleme yapılacağı maliyet hesabı. </a:t>
            </a:r>
          </a:p>
          <a:p>
            <a:endParaRPr lang="tr-TR" sz="1200" dirty="0" smtClean="0"/>
          </a:p>
          <a:p>
            <a:r>
              <a:rPr lang="tr-TR" dirty="0" smtClean="0"/>
              <a:t>Planlama, ihtiyaç analizi, tasarım(</a:t>
            </a:r>
            <a:r>
              <a:rPr lang="tr-TR" baseline="0" dirty="0" err="1" smtClean="0"/>
              <a:t>veritabanı</a:t>
            </a:r>
            <a:r>
              <a:rPr lang="tr-TR" baseline="0" dirty="0" smtClean="0"/>
              <a:t>, </a:t>
            </a:r>
            <a:r>
              <a:rPr lang="tr-TR" baseline="0" dirty="0" err="1" smtClean="0"/>
              <a:t>mimari,kullanıcı</a:t>
            </a:r>
            <a:r>
              <a:rPr lang="tr-TR" baseline="0" dirty="0" smtClean="0"/>
              <a:t> senaryoları), gerçekleştirim (kodlanma, </a:t>
            </a:r>
            <a:r>
              <a:rPr lang="tr-TR" baseline="0" dirty="0" err="1" smtClean="0"/>
              <a:t>arayüz</a:t>
            </a:r>
            <a:r>
              <a:rPr lang="tr-TR" baseline="0" dirty="0" smtClean="0"/>
              <a:t>), test, </a:t>
            </a:r>
            <a:r>
              <a:rPr lang="tr-TR" baseline="0" dirty="0" err="1" smtClean="0"/>
              <a:t>deployment</a:t>
            </a:r>
            <a:r>
              <a:rPr lang="tr-TR" baseline="0" dirty="0" smtClean="0"/>
              <a:t>/sunulması ve  bakım/</a:t>
            </a:r>
            <a:r>
              <a:rPr lang="tr-TR" baseline="0" dirty="0" err="1" smtClean="0"/>
              <a:t>maintenance</a:t>
            </a:r>
            <a:endParaRPr lang="tr-TR" baseline="0"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12</a:t>
            </a:fld>
            <a:endParaRPr lang="tr-TR"/>
          </a:p>
        </p:txBody>
      </p:sp>
    </p:spTree>
    <p:extLst>
      <p:ext uri="{BB962C8B-B14F-4D97-AF65-F5344CB8AC3E}">
        <p14:creationId xmlns:p14="http://schemas.microsoft.com/office/powerpoint/2010/main" val="1434037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aseline="0" dirty="0" smtClean="0"/>
              <a:t>  proje yönetimlerinin en önemli aşaması planlama aşaması : fikrin tartışıldığı aşama</a:t>
            </a:r>
          </a:p>
          <a:p>
            <a:r>
              <a:rPr lang="tr-TR" baseline="0" dirty="0" smtClean="0"/>
              <a:t> tanımlama aşaması da denilen ihtiyaç analizi aşaması :problemin ve yaşam döngüsünün tanımlandığı aşama, neler istendiği ile ilgili analiz de yapılır</a:t>
            </a:r>
          </a:p>
          <a:p>
            <a:r>
              <a:rPr lang="tr-TR" baseline="0" dirty="0" smtClean="0"/>
              <a:t>Sonra tasarımın yapıldığı aşama: yazılımımız ve sistemimizin tanımlandığı aşama projeler çizilir burada</a:t>
            </a:r>
          </a:p>
          <a:p>
            <a:r>
              <a:rPr lang="tr-TR" baseline="0" dirty="0" smtClean="0"/>
              <a:t>Sonra da geliştirme/ gerçekleştirin aşaması var : kodlama aşaması burası sistemin yaşatılmaya başlandığı ilk örneklerinin çıktığı aşama</a:t>
            </a:r>
          </a:p>
          <a:p>
            <a:r>
              <a:rPr lang="tr-TR" baseline="0" dirty="0" smtClean="0"/>
              <a:t>Test: çok önemli yazmış olduğumuz kodun doğruluğunun, istenilen amacın yerine getirilmesini karşılıyor mu test edilmesi gerekiyor</a:t>
            </a:r>
          </a:p>
          <a:p>
            <a:r>
              <a:rPr lang="tr-TR" baseline="0" dirty="0" smtClean="0"/>
              <a:t>Deployment: yazdığımız kodun kullanıcılara sunulması,</a:t>
            </a:r>
          </a:p>
          <a:p>
            <a:r>
              <a:rPr lang="tr-TR" baseline="0" dirty="0" err="1" smtClean="0"/>
              <a:t>Maintenance</a:t>
            </a:r>
            <a:r>
              <a:rPr lang="tr-TR" baseline="0" dirty="0" smtClean="0"/>
              <a:t> :önceden bulunamayan hataların (</a:t>
            </a:r>
            <a:r>
              <a:rPr lang="tr-TR" baseline="0" dirty="0" err="1" smtClean="0"/>
              <a:t>bugların</a:t>
            </a:r>
            <a:r>
              <a:rPr lang="tr-TR" baseline="0" dirty="0" smtClean="0"/>
              <a:t>) bulunması ve kullanılan yazılıma yeni özellikler eklenilmesi. ne </a:t>
            </a:r>
            <a:r>
              <a:rPr lang="tr-TR" baseline="0" dirty="0" err="1" smtClean="0"/>
              <a:t>zmaan</a:t>
            </a:r>
            <a:r>
              <a:rPr lang="tr-TR" baseline="0" dirty="0" smtClean="0"/>
              <a:t> bitecek muamma yılları boyunca kullanıma devam edecek sürekli yeni ihtiyaçlar gelecektir</a:t>
            </a:r>
          </a:p>
          <a:p>
            <a:r>
              <a:rPr lang="tr-TR" dirty="0" smtClean="0"/>
              <a:t>Bu sayılar kaynağa</a:t>
            </a:r>
            <a:r>
              <a:rPr lang="tr-TR" baseline="0" dirty="0" smtClean="0"/>
              <a:t> göre değişebilir ama anlatmak istediği şey aynı.</a:t>
            </a:r>
          </a:p>
          <a:p>
            <a:endParaRPr lang="tr-TR" baseline="0" dirty="0" smtClean="0"/>
          </a:p>
          <a:p>
            <a:r>
              <a:rPr lang="tr-TR" baseline="0" dirty="0" smtClean="0"/>
              <a:t>Proje hiçbir zaman bitmiyor belli bir süresi var diyen akım var, hiç </a:t>
            </a:r>
            <a:r>
              <a:rPr lang="tr-TR" baseline="0" dirty="0" err="1" smtClean="0"/>
              <a:t>müdahele</a:t>
            </a:r>
            <a:r>
              <a:rPr lang="tr-TR" baseline="0" dirty="0" smtClean="0"/>
              <a:t> etmeden kalıcı olması beklenir diyen bir yaklaşım var</a:t>
            </a:r>
          </a:p>
          <a:p>
            <a:r>
              <a:rPr lang="tr-TR" baseline="0" dirty="0" smtClean="0"/>
              <a:t>	</a:t>
            </a:r>
          </a:p>
        </p:txBody>
      </p:sp>
      <p:sp>
        <p:nvSpPr>
          <p:cNvPr id="4" name="Slayt Numarası Yer Tutucusu 3"/>
          <p:cNvSpPr>
            <a:spLocks noGrp="1"/>
          </p:cNvSpPr>
          <p:nvPr>
            <p:ph type="sldNum" sz="quarter" idx="10"/>
          </p:nvPr>
        </p:nvSpPr>
        <p:spPr/>
        <p:txBody>
          <a:bodyPr/>
          <a:lstStyle/>
          <a:p>
            <a:fld id="{53D8AF7C-8318-4537-B7F8-42DDB6D5765B}" type="slidenum">
              <a:rPr lang="tr-TR" smtClean="0"/>
              <a:t>13</a:t>
            </a:fld>
            <a:endParaRPr lang="tr-TR"/>
          </a:p>
        </p:txBody>
      </p:sp>
    </p:spTree>
    <p:extLst>
      <p:ext uri="{BB962C8B-B14F-4D97-AF65-F5344CB8AC3E}">
        <p14:creationId xmlns:p14="http://schemas.microsoft.com/office/powerpoint/2010/main" val="2096587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Peki siz</a:t>
            </a:r>
            <a:r>
              <a:rPr lang="tr-TR" baseline="0" dirty="0" smtClean="0"/>
              <a:t> proje geliştirirken hangi </a:t>
            </a:r>
            <a:r>
              <a:rPr lang="tr-TR" baseline="0" dirty="0" err="1" smtClean="0"/>
              <a:t>methodolojisyi</a:t>
            </a:r>
            <a:r>
              <a:rPr lang="tr-TR" baseline="0" dirty="0" smtClean="0"/>
              <a:t>/ yaşam döngüsünü kullanıyorsunuz?</a:t>
            </a:r>
          </a:p>
          <a:p>
            <a:endParaRPr lang="tr-TR" baseline="0" dirty="0" smtClean="0"/>
          </a:p>
          <a:p>
            <a:r>
              <a:rPr lang="tr-TR" sz="1200" b="0" i="0" kern="1200" dirty="0" smtClean="0">
                <a:solidFill>
                  <a:schemeClr val="tx1"/>
                </a:solidFill>
                <a:effectLst/>
                <a:latin typeface="+mn-lt"/>
                <a:ea typeface="+mn-ea"/>
                <a:cs typeface="+mn-cs"/>
              </a:rPr>
              <a:t>Bir fikriniz var. Fikrinize güveniniz de tam.. Fikrinizi hayata geçirebilecek kaynaklara da sahipsiniz. Peki hiç geliştirme süreçleri hakkında bir plan yaptınız mı, yaptıysanız bunu uluslararası yöntemlerle mi yoksa mahalle bakkal defteri gibi tutarak mı yapıyorsunuz?</a:t>
            </a:r>
          </a:p>
          <a:p>
            <a:r>
              <a:rPr lang="tr-TR" sz="1200" b="0" i="0" kern="1200" dirty="0" smtClean="0">
                <a:solidFill>
                  <a:schemeClr val="tx1"/>
                </a:solidFill>
                <a:effectLst/>
                <a:latin typeface="+mn-lt"/>
                <a:ea typeface="+mn-ea"/>
                <a:cs typeface="+mn-cs"/>
              </a:rPr>
              <a:t> Aslında birçok kişinin kaçırdığı, belki önemsemediği</a:t>
            </a:r>
            <a:r>
              <a:rPr lang="tr-TR" sz="1200" b="0" i="0" kern="1200" baseline="0" dirty="0" smtClean="0">
                <a:solidFill>
                  <a:schemeClr val="tx1"/>
                </a:solidFill>
                <a:effectLst/>
                <a:latin typeface="+mn-lt"/>
                <a:ea typeface="+mn-ea"/>
                <a:cs typeface="+mn-cs"/>
              </a:rPr>
              <a:t> kısım</a:t>
            </a:r>
          </a:p>
          <a:p>
            <a:endParaRPr lang="tr-TR" sz="1200" b="0" i="0" kern="1200" baseline="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Yazılım geliştirme</a:t>
            </a:r>
            <a:r>
              <a:rPr lang="tr-TR" sz="1200" b="0" i="0" kern="1200" baseline="0" dirty="0" smtClean="0">
                <a:solidFill>
                  <a:schemeClr val="tx1"/>
                </a:solidFill>
                <a:effectLst/>
                <a:latin typeface="+mn-lt"/>
                <a:ea typeface="+mn-ea"/>
                <a:cs typeface="+mn-cs"/>
              </a:rPr>
              <a:t> </a:t>
            </a:r>
            <a:r>
              <a:rPr lang="tr-TR" sz="1200" b="0" i="0" kern="1200" baseline="0" dirty="0" err="1" smtClean="0">
                <a:solidFill>
                  <a:schemeClr val="tx1"/>
                </a:solidFill>
                <a:effectLst/>
                <a:latin typeface="+mn-lt"/>
                <a:ea typeface="+mn-ea"/>
                <a:cs typeface="+mn-cs"/>
              </a:rPr>
              <a:t>methodolojileri</a:t>
            </a:r>
            <a:endParaRPr lang="tr-TR" baseline="0" dirty="0" smtClean="0"/>
          </a:p>
          <a:p>
            <a:endParaRPr lang="tr-TR" baseline="0" dirty="0" smtClean="0"/>
          </a:p>
          <a:p>
            <a:r>
              <a:rPr lang="tr-TR" baseline="0" dirty="0" smtClean="0"/>
              <a:t>Neden ihtiyaç duyarız?</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14</a:t>
            </a:fld>
            <a:endParaRPr lang="tr-TR"/>
          </a:p>
        </p:txBody>
      </p:sp>
    </p:spTree>
    <p:extLst>
      <p:ext uri="{BB962C8B-B14F-4D97-AF65-F5344CB8AC3E}">
        <p14:creationId xmlns:p14="http://schemas.microsoft.com/office/powerpoint/2010/main" val="2520646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 yazılım geliştirme</a:t>
            </a:r>
            <a:r>
              <a:rPr lang="tr-TR" baseline="0" dirty="0" smtClean="0"/>
              <a:t> süreçleri için ilk –olarak ,1995’te </a:t>
            </a:r>
            <a:r>
              <a:rPr lang="pt-BR" dirty="0" smtClean="0"/>
              <a:t>ISO12207</a:t>
            </a:r>
            <a:r>
              <a:rPr lang="tr-TR" baseline="0" dirty="0" smtClean="0"/>
              <a:t>  uluslararası standardı oluşturulmuştur. Yazılım sistemlerinin geliştirilmesi ve sürdürülmesi için gereken tüm süreçleri tanımlamayı hedeflemektedir. Yazılım ürününün veya uygulamanın geliştirilmesi için doğru modeli seçmek çok önemlidir. Modele göre geliştirme ve test işlemleri yapılır. Şimdi yaygın yazılım geliştirme süreçleri ve özelliklerini inceleyelim.</a:t>
            </a:r>
          </a:p>
          <a:p>
            <a:endParaRPr lang="tr-TR" baseline="0" dirty="0" smtClean="0"/>
          </a:p>
          <a:p>
            <a:endParaRPr lang="tr-TR" baseline="0" dirty="0" smtClean="0"/>
          </a:p>
          <a:p>
            <a:r>
              <a:rPr lang="tr-TR" sz="1200" b="0" i="0" kern="1200" dirty="0" err="1" smtClean="0">
                <a:solidFill>
                  <a:schemeClr val="tx1"/>
                </a:solidFill>
                <a:effectLst/>
                <a:latin typeface="+mn-lt"/>
                <a:ea typeface="+mn-ea"/>
                <a:cs typeface="+mn-cs"/>
              </a:rPr>
              <a:t>iso</a:t>
            </a:r>
            <a:r>
              <a:rPr lang="tr-TR" sz="1200" b="0" i="0" kern="1200" dirty="0" smtClean="0">
                <a:solidFill>
                  <a:schemeClr val="tx1"/>
                </a:solidFill>
                <a:effectLst/>
                <a:latin typeface="+mn-lt"/>
                <a:ea typeface="+mn-ea"/>
                <a:cs typeface="+mn-cs"/>
              </a:rPr>
              <a:t> ilkelerine uygun bir kalite yönetim sistemi oluşturmak ve uygulamak.  onaylı bir Kuruluş tarafından bir denetim yaptırmak.</a:t>
            </a:r>
          </a:p>
          <a:p>
            <a:pPr algn="just"/>
            <a:r>
              <a:rPr lang="tr-TR" sz="1200" b="0" i="0" kern="1200" dirty="0" smtClean="0">
                <a:solidFill>
                  <a:schemeClr val="tx1"/>
                </a:solidFill>
                <a:effectLst/>
                <a:latin typeface="+mn-lt"/>
                <a:ea typeface="+mn-ea"/>
                <a:cs typeface="+mn-cs"/>
              </a:rPr>
              <a:t/>
            </a:r>
            <a:br>
              <a:rPr lang="tr-TR" sz="1200" b="0" i="0" kern="1200" dirty="0" smtClean="0">
                <a:solidFill>
                  <a:schemeClr val="tx1"/>
                </a:solidFill>
                <a:effectLst/>
                <a:latin typeface="+mn-lt"/>
                <a:ea typeface="+mn-ea"/>
                <a:cs typeface="+mn-cs"/>
              </a:rPr>
            </a:br>
            <a:endParaRPr lang="tr-TR" baseline="0" dirty="0" smtClean="0"/>
          </a:p>
        </p:txBody>
      </p:sp>
      <p:sp>
        <p:nvSpPr>
          <p:cNvPr id="4" name="Slayt Numarası Yer Tutucusu 3"/>
          <p:cNvSpPr>
            <a:spLocks noGrp="1"/>
          </p:cNvSpPr>
          <p:nvPr>
            <p:ph type="sldNum" sz="quarter" idx="10"/>
          </p:nvPr>
        </p:nvSpPr>
        <p:spPr/>
        <p:txBody>
          <a:bodyPr/>
          <a:lstStyle/>
          <a:p>
            <a:fld id="{53D8AF7C-8318-4537-B7F8-42DDB6D5765B}" type="slidenum">
              <a:rPr lang="tr-TR" smtClean="0"/>
              <a:t>15</a:t>
            </a:fld>
            <a:endParaRPr lang="tr-TR"/>
          </a:p>
        </p:txBody>
      </p:sp>
    </p:spTree>
    <p:extLst>
      <p:ext uri="{BB962C8B-B14F-4D97-AF65-F5344CB8AC3E}">
        <p14:creationId xmlns:p14="http://schemas.microsoft.com/office/powerpoint/2010/main" val="3030689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Plan</a:t>
            </a:r>
            <a:r>
              <a:rPr lang="tr-TR" sz="1200" b="0" i="0" kern="1200" baseline="0" dirty="0" smtClean="0">
                <a:solidFill>
                  <a:schemeClr val="tx1"/>
                </a:solidFill>
                <a:effectLst/>
                <a:latin typeface="+mn-lt"/>
                <a:ea typeface="+mn-ea"/>
                <a:cs typeface="+mn-cs"/>
              </a:rPr>
              <a:t> odaklı plan </a:t>
            </a:r>
            <a:r>
              <a:rPr lang="tr-TR" sz="1200" b="0" i="0" kern="1200" baseline="0" dirty="0" err="1" smtClean="0">
                <a:solidFill>
                  <a:schemeClr val="tx1"/>
                </a:solidFill>
                <a:effectLst/>
                <a:latin typeface="+mn-lt"/>
                <a:ea typeface="+mn-ea"/>
                <a:cs typeface="+mn-cs"/>
              </a:rPr>
              <a:t>driven</a:t>
            </a:r>
            <a:r>
              <a:rPr lang="tr-TR" sz="1200" b="0" i="0" kern="1200" baseline="0" dirty="0" smtClean="0">
                <a:solidFill>
                  <a:schemeClr val="tx1"/>
                </a:solidFill>
                <a:effectLst/>
                <a:latin typeface="+mn-lt"/>
                <a:ea typeface="+mn-ea"/>
                <a:cs typeface="+mn-cs"/>
              </a:rPr>
              <a:t>, Çevik(</a:t>
            </a:r>
            <a:r>
              <a:rPr lang="tr-TR" sz="1200" b="0" i="0" kern="1200" baseline="0" dirty="0" err="1" smtClean="0">
                <a:solidFill>
                  <a:schemeClr val="tx1"/>
                </a:solidFill>
                <a:effectLst/>
                <a:latin typeface="+mn-lt"/>
                <a:ea typeface="+mn-ea"/>
                <a:cs typeface="+mn-cs"/>
              </a:rPr>
              <a:t>Agile</a:t>
            </a:r>
            <a:r>
              <a:rPr lang="tr-TR" sz="1200" b="0" i="0" kern="1200" baseline="0" dirty="0" smtClean="0">
                <a:solidFill>
                  <a:schemeClr val="tx1"/>
                </a:solidFill>
                <a:effectLst/>
                <a:latin typeface="+mn-lt"/>
                <a:ea typeface="+mn-ea"/>
                <a:cs typeface="+mn-cs"/>
              </a:rPr>
              <a:t>) süreçler </a:t>
            </a:r>
          </a:p>
          <a:p>
            <a:r>
              <a:rPr lang="tr-TR" sz="1200" b="0" i="0" kern="1200" baseline="0" dirty="0" smtClean="0">
                <a:solidFill>
                  <a:schemeClr val="tx1"/>
                </a:solidFill>
                <a:effectLst/>
                <a:latin typeface="+mn-lt"/>
                <a:ea typeface="+mn-ea"/>
                <a:cs typeface="+mn-cs"/>
              </a:rPr>
              <a:t>Plana dayalı süreçler tüm süreç faaliyetlerinin önceden planlandığı ve bu plana göre ilerlemenin ölçüldüğü süreçlerdir. </a:t>
            </a:r>
            <a:endParaRPr lang="tr-TR" sz="1200" b="0" i="0" kern="1200" dirty="0" smtClean="0">
              <a:solidFill>
                <a:schemeClr val="tx1"/>
              </a:solidFill>
              <a:effectLst/>
              <a:latin typeface="+mn-lt"/>
              <a:ea typeface="+mn-ea"/>
              <a:cs typeface="+mn-cs"/>
            </a:endParaRPr>
          </a:p>
          <a:p>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bir proje yönetim biçimidir. Proje geliştirirken direkt olarak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kullanılmaz, onun </a:t>
            </a:r>
            <a:r>
              <a:rPr lang="tr-TR" sz="1200" b="0" i="0" kern="1200" dirty="0" err="1" smtClean="0">
                <a:solidFill>
                  <a:schemeClr val="tx1"/>
                </a:solidFill>
                <a:effectLst/>
                <a:latin typeface="+mn-lt"/>
                <a:ea typeface="+mn-ea"/>
                <a:cs typeface="+mn-cs"/>
              </a:rPr>
              <a:t>frameworkleri</a:t>
            </a:r>
            <a:r>
              <a:rPr lang="tr-TR" sz="1200" b="0" i="0" kern="1200" dirty="0" smtClean="0">
                <a:solidFill>
                  <a:schemeClr val="tx1"/>
                </a:solidFill>
                <a:effectLst/>
                <a:latin typeface="+mn-lt"/>
                <a:ea typeface="+mn-ea"/>
                <a:cs typeface="+mn-cs"/>
              </a:rPr>
              <a:t> kullanılır. </a:t>
            </a:r>
            <a:r>
              <a:rPr lang="tr-TR" sz="1200" b="0" i="0" kern="1200" dirty="0" err="1" smtClean="0">
                <a:solidFill>
                  <a:schemeClr val="tx1"/>
                </a:solidFill>
                <a:effectLst/>
                <a:latin typeface="+mn-lt"/>
                <a:ea typeface="+mn-ea"/>
                <a:cs typeface="+mn-cs"/>
              </a:rPr>
              <a:t>Scrum</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Kanban</a:t>
            </a:r>
            <a:r>
              <a:rPr lang="tr-TR" sz="1200" b="0" i="0" kern="1200" dirty="0" smtClean="0">
                <a:solidFill>
                  <a:schemeClr val="tx1"/>
                </a:solidFill>
                <a:effectLst/>
                <a:latin typeface="+mn-lt"/>
                <a:ea typeface="+mn-ea"/>
                <a:cs typeface="+mn-cs"/>
              </a:rPr>
              <a:t> bu </a:t>
            </a:r>
            <a:r>
              <a:rPr lang="tr-TR" sz="1200" b="0" i="0" kern="1200" dirty="0" err="1" smtClean="0">
                <a:solidFill>
                  <a:schemeClr val="tx1"/>
                </a:solidFill>
                <a:effectLst/>
                <a:latin typeface="+mn-lt"/>
                <a:ea typeface="+mn-ea"/>
                <a:cs typeface="+mn-cs"/>
              </a:rPr>
              <a:t>frameworklerden</a:t>
            </a:r>
            <a:r>
              <a:rPr lang="tr-TR" sz="1200" b="0" i="0" kern="1200" dirty="0" smtClean="0">
                <a:solidFill>
                  <a:schemeClr val="tx1"/>
                </a:solidFill>
                <a:effectLst/>
                <a:latin typeface="+mn-lt"/>
                <a:ea typeface="+mn-ea"/>
                <a:cs typeface="+mn-cs"/>
              </a:rPr>
              <a:t> bazılarıdır. Bu </a:t>
            </a:r>
            <a:r>
              <a:rPr lang="tr-TR" sz="1200" b="0" i="0" kern="1200" dirty="0" err="1" smtClean="0">
                <a:solidFill>
                  <a:schemeClr val="tx1"/>
                </a:solidFill>
                <a:effectLst/>
                <a:latin typeface="+mn-lt"/>
                <a:ea typeface="+mn-ea"/>
                <a:cs typeface="+mn-cs"/>
              </a:rPr>
              <a:t>frameworkler</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manifestoyu temel alır.</a:t>
            </a:r>
            <a:endParaRPr lang="tr-TR" dirty="0" smtClean="0"/>
          </a:p>
          <a:p>
            <a:r>
              <a:rPr lang="tr-TR" dirty="0" err="1" smtClean="0"/>
              <a:t>Waterfal</a:t>
            </a:r>
            <a:r>
              <a:rPr lang="tr-TR" dirty="0" smtClean="0"/>
              <a:t> spiral </a:t>
            </a:r>
            <a:r>
              <a:rPr lang="tr-TR" dirty="0" err="1" smtClean="0"/>
              <a:t>prototyping</a:t>
            </a:r>
            <a:r>
              <a:rPr lang="tr-TR" dirty="0" smtClean="0"/>
              <a:t> eski </a:t>
            </a:r>
            <a:r>
              <a:rPr lang="tr-TR" dirty="0" err="1" smtClean="0"/>
              <a:t>methodolojiler</a:t>
            </a:r>
            <a:r>
              <a:rPr lang="tr-TR" dirty="0" smtClean="0"/>
              <a:t> için </a:t>
            </a:r>
          </a:p>
          <a:p>
            <a:r>
              <a:rPr lang="tr-TR" dirty="0" smtClean="0"/>
              <a:t>İnsanlık </a:t>
            </a:r>
            <a:r>
              <a:rPr lang="tr-TR" dirty="0" err="1" smtClean="0"/>
              <a:t>Waterfall</a:t>
            </a:r>
            <a:r>
              <a:rPr lang="tr-TR" dirty="0" smtClean="0"/>
              <a:t> gibi esnemeyen katı bir yapıdan zamanla </a:t>
            </a:r>
            <a:r>
              <a:rPr lang="tr-TR" dirty="0" err="1" smtClean="0"/>
              <a:t>protyping</a:t>
            </a:r>
            <a:r>
              <a:rPr lang="tr-TR" dirty="0" smtClean="0"/>
              <a:t> , spiral gibi yapılara geçiş yapmış</a:t>
            </a:r>
          </a:p>
          <a:p>
            <a:r>
              <a:rPr lang="tr-TR" dirty="0" smtClean="0"/>
              <a:t>Çünkü bu işin böyle katı kurallarla ilerlemeyeceğini gördü, ve ne kadar bunları esnetmeye çalıştı ise o kadar başarılı oldu. </a:t>
            </a:r>
          </a:p>
          <a:p>
            <a:r>
              <a:rPr lang="tr-TR" dirty="0" smtClean="0"/>
              <a:t>Peki</a:t>
            </a:r>
            <a:r>
              <a:rPr lang="tr-TR" baseline="0" dirty="0" smtClean="0"/>
              <a:t> bizim için bunlardan en uygunu sizce hangisi</a:t>
            </a:r>
            <a:endParaRPr lang="tr-TR" dirty="0" smtClean="0"/>
          </a:p>
          <a:p>
            <a:r>
              <a:rPr lang="tr-TR" dirty="0" smtClean="0"/>
              <a:t>Diğer </a:t>
            </a:r>
            <a:r>
              <a:rPr lang="tr-TR" dirty="0" err="1" smtClean="0"/>
              <a:t>methodlar</a:t>
            </a:r>
            <a:r>
              <a:rPr lang="tr-TR" dirty="0" smtClean="0"/>
              <a:t> farklı sektörler için faydalı olabilecekken</a:t>
            </a:r>
          </a:p>
          <a:p>
            <a:r>
              <a:rPr lang="tr-TR" dirty="0" smtClean="0"/>
              <a:t>Yazılım mühendisliği için günlük bakıma ihtiyacı var </a:t>
            </a:r>
          </a:p>
          <a:p>
            <a:r>
              <a:rPr lang="tr-TR" dirty="0" smtClean="0"/>
              <a:t>Mesela bir bina yaptığınızda yıllarca kalabilir ama yazılımda uygun değil.</a:t>
            </a:r>
          </a:p>
          <a:p>
            <a:r>
              <a:rPr lang="tr-TR" dirty="0" smtClean="0"/>
              <a:t>Bunlardan herhangi birisine de </a:t>
            </a:r>
            <a:r>
              <a:rPr lang="tr-TR" dirty="0" err="1" smtClean="0"/>
              <a:t>uygmak</a:t>
            </a:r>
            <a:r>
              <a:rPr lang="tr-TR" dirty="0" smtClean="0"/>
              <a:t> zorunda değilsiniz kendi </a:t>
            </a:r>
            <a:r>
              <a:rPr lang="tr-TR" dirty="0" err="1" smtClean="0"/>
              <a:t>methodologynizi</a:t>
            </a:r>
            <a:r>
              <a:rPr lang="tr-TR" dirty="0" smtClean="0"/>
              <a:t> de oluşturabilirsiniz. Her kurumun kendi kültürü vardır. Sizin için uygun değilse kendi </a:t>
            </a:r>
            <a:r>
              <a:rPr lang="tr-TR" dirty="0" err="1" smtClean="0"/>
              <a:t>methodolojisini</a:t>
            </a:r>
            <a:r>
              <a:rPr lang="tr-TR" dirty="0" smtClean="0"/>
              <a:t> geliştirebilirsiniz.</a:t>
            </a:r>
          </a:p>
          <a:p>
            <a:endParaRPr lang="tr-TR" u="sng" dirty="0" smtClean="0"/>
          </a:p>
          <a:p>
            <a:endParaRPr lang="tr-TR" dirty="0" smtClean="0"/>
          </a:p>
          <a:p>
            <a:r>
              <a:rPr lang="tr-TR" dirty="0" err="1" smtClean="0"/>
              <a:t>Agile</a:t>
            </a:r>
            <a:r>
              <a:rPr lang="tr-TR" dirty="0" smtClean="0"/>
              <a:t> ı anlatacağız şu kişi buldu şöyle yaptı diye ama aslında ismi konulmadan  dünyanın çok yerinde kullanılan bir </a:t>
            </a:r>
            <a:r>
              <a:rPr lang="tr-TR" dirty="0" err="1" smtClean="0"/>
              <a:t>methoddu</a:t>
            </a:r>
            <a:r>
              <a:rPr lang="tr-TR" dirty="0" smtClean="0"/>
              <a:t> bu sadece ismini koydu bu insanlar sektör zaten bunları yapıyordu diyebiliriz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Aslında </a:t>
            </a:r>
            <a:r>
              <a:rPr lang="tr-TR" dirty="0" err="1" smtClean="0"/>
              <a:t>agile’i</a:t>
            </a:r>
            <a:r>
              <a:rPr lang="tr-TR" dirty="0" smtClean="0"/>
              <a:t> bir çatı gibi düşünebilir ve bu çatının altında birçok yöntem var.</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16</a:t>
            </a:fld>
            <a:endParaRPr lang="tr-TR"/>
          </a:p>
        </p:txBody>
      </p:sp>
    </p:spTree>
    <p:extLst>
      <p:ext uri="{BB962C8B-B14F-4D97-AF65-F5344CB8AC3E}">
        <p14:creationId xmlns:p14="http://schemas.microsoft.com/office/powerpoint/2010/main" val="1616475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smtClean="0">
                <a:solidFill>
                  <a:schemeClr val="tx1"/>
                </a:solidFill>
                <a:effectLst/>
                <a:latin typeface="+mn-lt"/>
                <a:ea typeface="+mn-ea"/>
                <a:cs typeface="+mn-cs"/>
              </a:rPr>
              <a:t>analiz, tasarım, geliştirme, test, dağıtım ve bakım. </a:t>
            </a:r>
            <a:endParaRPr lang="tr-TR" dirty="0" smtClean="0"/>
          </a:p>
          <a:p>
            <a:r>
              <a:rPr lang="tr-TR" dirty="0" smtClean="0"/>
              <a:t>önceden işletmenin ne istediğini bilmesi ve bunu tanımlayabilmesi gerekiyordu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İnşaat imalat konusunda başarılı sayılabilir ama yazılım konusunda başarılı değil.</a:t>
            </a:r>
          </a:p>
          <a:p>
            <a:r>
              <a:rPr lang="tr-TR" dirty="0" smtClean="0"/>
              <a:t>Sistemin giderek iç içe girdiği bir yapı bu karmaşık bir hal alıyor zamanla. </a:t>
            </a:r>
            <a:r>
              <a:rPr lang="en-US" dirty="0" smtClean="0">
                <a:latin typeface="Times New Roman" panose="02020603050405020304" pitchFamily="18" charset="0"/>
                <a:cs typeface="Times New Roman" panose="02020603050405020304" pitchFamily="18" charset="0"/>
              </a:rPr>
              <a:t>Her </a:t>
            </a:r>
            <a:r>
              <a:rPr lang="en-US" dirty="0" err="1" smtClean="0">
                <a:latin typeface="Times New Roman" panose="02020603050405020304" pitchFamily="18" charset="0"/>
                <a:cs typeface="Times New Roman" panose="02020603050405020304" pitchFamily="18" charset="0"/>
              </a:rPr>
              <a:t>bir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aşama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üzerinde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detayli</a:t>
            </a:r>
            <a:r>
              <a:rPr lang="tr-TR" baseline="0"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olarak</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çalişilir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ve</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aşama</a:t>
            </a:r>
            <a:r>
              <a:rPr lang="tr-TR" baseline="0"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tamamlaninca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bir</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sonraki</a:t>
            </a:r>
            <a:r>
              <a:rPr lang="tr-TR" baseline="0"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aşamaya</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geçilir</a:t>
            </a:r>
            <a:r>
              <a:rPr lang="en-US" dirty="0" smtClean="0">
                <a:latin typeface="Times New Roman" panose="02020603050405020304" pitchFamily="18" charset="0"/>
                <a:cs typeface="Times New Roman" panose="02020603050405020304" pitchFamily="18" charset="0"/>
              </a:rPr>
              <a:t>.</a:t>
            </a:r>
            <a:endParaRPr lang="tr-TR" dirty="0" smtClean="0">
              <a:latin typeface="Times New Roman" panose="02020603050405020304" pitchFamily="18" charset="0"/>
              <a:cs typeface="Times New Roman" panose="02020603050405020304" pitchFamily="18" charset="0"/>
            </a:endParaRPr>
          </a:p>
          <a:p>
            <a:r>
              <a:rPr lang="tr-TR" sz="1200" b="0" i="0" kern="1200" dirty="0" smtClean="0">
                <a:solidFill>
                  <a:schemeClr val="tx1"/>
                </a:solidFill>
                <a:effectLst/>
                <a:latin typeface="+mn-lt"/>
                <a:ea typeface="+mn-ea"/>
                <a:cs typeface="+mn-cs"/>
              </a:rPr>
              <a:t>Her aşama, belirli çıktılar ve kilometre taşları ile iyi tanımlanmıştır.</a:t>
            </a:r>
          </a:p>
          <a:p>
            <a:r>
              <a:rPr lang="tr-TR" sz="1200" b="0" i="0" kern="1200" dirty="0" smtClean="0">
                <a:solidFill>
                  <a:schemeClr val="tx1"/>
                </a:solidFill>
                <a:effectLst/>
                <a:latin typeface="+mn-lt"/>
                <a:ea typeface="+mn-ea"/>
                <a:cs typeface="+mn-cs"/>
              </a:rPr>
              <a:t>Şelale modeli doğrusaldır, yani mevcut aşama tamamlanana kadar bir sonraki adım başlayamaz. </a:t>
            </a:r>
          </a:p>
          <a:p>
            <a:r>
              <a:rPr lang="tr-TR" sz="1200" b="0" i="0" kern="1200" dirty="0" smtClean="0">
                <a:solidFill>
                  <a:schemeClr val="tx1"/>
                </a:solidFill>
                <a:effectLst/>
                <a:latin typeface="+mn-lt"/>
                <a:ea typeface="+mn-ea"/>
                <a:cs typeface="+mn-cs"/>
              </a:rPr>
              <a:t>Aşamaları atlayamayacağınız, geri izleyemeyeceğiniz veya üst üste gelemeyeceğiniz için bu modelde esneklik yoktur. Sonuç olarak, ayarlama zor ve pahalıdır. Hatalar ne zaman bulunursa bulunsun, bakım aşamasına kadar düzeltilemezler.!!!</a:t>
            </a:r>
          </a:p>
          <a:p>
            <a:r>
              <a:rPr lang="tr-TR" dirty="0" smtClean="0"/>
              <a:t>((Şöyle bir örnek vereyim bir amiral gemisi 180 derece dönmesi şu </a:t>
            </a:r>
            <a:r>
              <a:rPr lang="tr-TR" dirty="0" err="1" smtClean="0"/>
              <a:t>kdar</a:t>
            </a:r>
            <a:r>
              <a:rPr lang="tr-TR" dirty="0" smtClean="0"/>
              <a:t> saatken bir uçak </a:t>
            </a:r>
            <a:r>
              <a:rPr lang="tr-TR" dirty="0" err="1" smtClean="0"/>
              <a:t>gemisinini</a:t>
            </a:r>
            <a:r>
              <a:rPr lang="tr-TR" dirty="0" smtClean="0"/>
              <a:t> 180 derece dönmesi bir günü buluyor yani sistem ne kadar büyükse onu evirip çevirmek kıvraklığı o derece zor olacaktır. </a:t>
            </a:r>
          </a:p>
          <a:p>
            <a:r>
              <a:rPr lang="tr-TR" dirty="0" smtClean="0"/>
              <a:t>Şimdi dünyanın en büyük yazılım firmasını düşününce  </a:t>
            </a:r>
          </a:p>
          <a:p>
            <a:r>
              <a:rPr lang="tr-TR" dirty="0" smtClean="0"/>
              <a:t>Çevik olmak çok önemli. Hızlı hareket kabiliyeti gerekli </a:t>
            </a:r>
            <a:r>
              <a:rPr lang="tr-TR" dirty="0" err="1" smtClean="0"/>
              <a:t>Agile</a:t>
            </a:r>
            <a:r>
              <a:rPr lang="tr-TR" dirty="0" smtClean="0"/>
              <a:t> </a:t>
            </a:r>
            <a:r>
              <a:rPr lang="tr-TR" dirty="0" err="1" smtClean="0"/>
              <a:t>methodologyleri</a:t>
            </a:r>
            <a:r>
              <a:rPr lang="tr-TR" dirty="0" smtClean="0"/>
              <a:t> kullanıyorlar bu sebeple. </a:t>
            </a:r>
          </a:p>
          <a:p>
            <a:r>
              <a:rPr lang="tr-TR" dirty="0" smtClean="0"/>
              <a:t>Küçük firmaların zaten çok bir farkı yok yaptıkları iş bu. </a:t>
            </a:r>
          </a:p>
          <a:p>
            <a:pPr marL="0" indent="0">
              <a:buNone/>
            </a:pPr>
            <a:r>
              <a:rPr lang="tr-TR" sz="1200" dirty="0" smtClean="0"/>
              <a:t>Bu yüzden Çevik geliştirme metodolojisi ortaya çıkmıştır.))</a:t>
            </a:r>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Bu esneklik eksikliği, bu modeli diğer modellere göre daha maliyetli ve zaman alıcı hale getirir. Gereksinimler net değilse veya yanlış anlaşılırsa, bu model çok risklidir.</a:t>
            </a:r>
          </a:p>
          <a:p>
            <a:r>
              <a:rPr lang="tr-TR" sz="1200" b="0" i="0" kern="1200" dirty="0" smtClean="0">
                <a:solidFill>
                  <a:schemeClr val="tx1"/>
                </a:solidFill>
                <a:effectLst/>
                <a:latin typeface="+mn-lt"/>
                <a:ea typeface="+mn-ea"/>
                <a:cs typeface="+mn-cs"/>
              </a:rPr>
              <a:t>Ayrıca Şelale modeli, daha fazla esnekliğin gerekli olduğu uzun, karmaşık veya devam eden projeler için ideal değildir.</a:t>
            </a:r>
          </a:p>
          <a:p>
            <a:r>
              <a:rPr lang="tr-TR" sz="1200" b="0" i="0" kern="1200" dirty="0" smtClean="0">
                <a:solidFill>
                  <a:schemeClr val="tx1"/>
                </a:solidFill>
                <a:effectLst/>
                <a:latin typeface="+mn-lt"/>
                <a:ea typeface="+mn-ea"/>
                <a:cs typeface="+mn-cs"/>
              </a:rPr>
              <a:t>Bu modelin dezavantajları belirgin ve önemli olmasına rağmen, basit olması ve hızlı bir şekilde yapılandırılabilmesi nedeniyle az gereksinim ve kısa zaman çizelgeleri olan küçük, tek seferlik projeler için faydalı olabilir. Ekip, tüm gereksinimlerin iyi tanımlanmış, açık ve sabit olduğundan emin olmalıdır.</a:t>
            </a:r>
          </a:p>
          <a:p>
            <a:r>
              <a:rPr lang="tr-TR" sz="1200" b="0" i="0" kern="1200" dirty="0" smtClean="0">
                <a:solidFill>
                  <a:schemeClr val="tx1"/>
                </a:solidFill>
                <a:effectLst/>
                <a:latin typeface="+mn-lt"/>
                <a:ea typeface="+mn-ea"/>
                <a:cs typeface="+mn-cs"/>
              </a:rPr>
              <a:t>Ancak Şelale modelinin dezavantajları, avantajlarından daha ağır basmaktadır. Bu nedenle, BT ekipleri daha fazla esneklik, iletişim ve sürekli iyileştirmelere izin vererek daha çevik yazılım geliştirme uyguladıkça bu model popülerliğini kaybetti.</a:t>
            </a:r>
          </a:p>
          <a:p>
            <a:endParaRPr lang="tr-TR" dirty="0" smtClean="0">
              <a:latin typeface="Times New Roman" panose="02020603050405020304" pitchFamily="18" charset="0"/>
              <a:cs typeface="Times New Roman" panose="02020603050405020304" pitchFamily="18" charset="0"/>
            </a:endParaRP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18</a:t>
            </a:fld>
            <a:endParaRPr lang="tr-TR"/>
          </a:p>
        </p:txBody>
      </p:sp>
    </p:spTree>
    <p:extLst>
      <p:ext uri="{BB962C8B-B14F-4D97-AF65-F5344CB8AC3E}">
        <p14:creationId xmlns:p14="http://schemas.microsoft.com/office/powerpoint/2010/main" val="1312676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1" i="0" kern="1200" dirty="0" smtClean="0">
                <a:solidFill>
                  <a:schemeClr val="tx1"/>
                </a:solidFill>
                <a:effectLst/>
                <a:latin typeface="+mn-lt"/>
                <a:ea typeface="+mn-ea"/>
                <a:cs typeface="+mn-cs"/>
              </a:rPr>
              <a:t>Çevik Metodoloji</a:t>
            </a:r>
          </a:p>
          <a:p>
            <a:r>
              <a:rPr lang="tr-TR" sz="1200" b="0" i="0" kern="1200" dirty="0" smtClean="0">
                <a:solidFill>
                  <a:schemeClr val="tx1"/>
                </a:solidFill>
                <a:effectLst/>
                <a:latin typeface="+mn-lt"/>
                <a:ea typeface="+mn-ea"/>
                <a:cs typeface="+mn-cs"/>
              </a:rPr>
              <a:t>Bir dizi katı protokolden ziyade bir zihniyettir.</a:t>
            </a:r>
          </a:p>
          <a:p>
            <a:r>
              <a:rPr lang="tr-TR" sz="1200" b="0" i="0" kern="1200" dirty="0" smtClean="0">
                <a:solidFill>
                  <a:schemeClr val="tx1"/>
                </a:solidFill>
                <a:effectLst/>
                <a:latin typeface="+mn-lt"/>
                <a:ea typeface="+mn-ea"/>
                <a:cs typeface="+mn-cs"/>
              </a:rPr>
              <a:t>Çevik, işbirliği, iletişim ve sürekli değişime odaklanarak, </a:t>
            </a:r>
            <a:r>
              <a:rPr lang="tr-TR" sz="1200" b="0" i="0" kern="1200" dirty="0" err="1" smtClean="0">
                <a:solidFill>
                  <a:schemeClr val="tx1"/>
                </a:solidFill>
                <a:effectLst/>
                <a:latin typeface="+mn-lt"/>
                <a:ea typeface="+mn-ea"/>
                <a:cs typeface="+mn-cs"/>
              </a:rPr>
              <a:t>Waterfall</a:t>
            </a:r>
            <a:r>
              <a:rPr lang="tr-TR" sz="1200" b="0" i="0" kern="1200" dirty="0" smtClean="0">
                <a:solidFill>
                  <a:schemeClr val="tx1"/>
                </a:solidFill>
                <a:effectLst/>
                <a:latin typeface="+mn-lt"/>
                <a:ea typeface="+mn-ea"/>
                <a:cs typeface="+mn-cs"/>
              </a:rPr>
              <a:t> dahil olmak üzere önceki metodolojilerden daha etkili ve verimli bir şekilde daha iyi yazılımlar sunmak için geliştirildi.</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Şimdi 2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modeline bakalım.</a:t>
            </a:r>
            <a:endParaRPr lang="tr-TR" dirty="0" smtClean="0"/>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a:t>
            </a:r>
          </a:p>
          <a:p>
            <a:r>
              <a:rPr lang="tr-TR" sz="1200" b="0" i="0" kern="1200" dirty="0" smtClean="0">
                <a:solidFill>
                  <a:schemeClr val="tx1"/>
                </a:solidFill>
                <a:effectLst/>
                <a:latin typeface="+mn-lt"/>
                <a:ea typeface="+mn-ea"/>
                <a:cs typeface="+mn-cs"/>
              </a:rPr>
              <a:t>Birkaç Çevik yazılım geliştirme modeli vardır. Bu modeller ekip çalışmasına, işlevler arası işbirliğine, yinelemeli geliştirme ve erken müşteri geri bildirimlerine odaklanır. Test etme, geri bildirim ve ayarlamalar yapma, ekiplerin en iyi yazılımı geliştirmesine ve sunmasına olanak tanır.</a:t>
            </a:r>
          </a:p>
          <a:p>
            <a:endParaRPr lang="tr-TR" sz="1200" b="0" i="0" kern="1200" dirty="0" smtClean="0">
              <a:solidFill>
                <a:schemeClr val="tx1"/>
              </a:solidFill>
              <a:effectLst/>
              <a:latin typeface="+mn-lt"/>
              <a:ea typeface="+mn-ea"/>
              <a:cs typeface="+mn-cs"/>
            </a:endParaRPr>
          </a:p>
          <a:p>
            <a:r>
              <a:rPr lang="tr-TR" dirty="0" smtClean="0"/>
              <a:t>Değişime hızla</a:t>
            </a:r>
            <a:r>
              <a:rPr lang="tr-TR" baseline="0" dirty="0" smtClean="0"/>
              <a:t> karşılık verebilme</a:t>
            </a:r>
          </a:p>
          <a:p>
            <a:r>
              <a:rPr lang="tr-TR" baseline="0" dirty="0" smtClean="0"/>
              <a:t>Projelerin bir bütün olarak bitmesini beklemek yerine projeleri değer üreten ve test edilebilir parçalar halinde müşteriye sunma </a:t>
            </a:r>
          </a:p>
          <a:p>
            <a:r>
              <a:rPr lang="tr-TR" baseline="0" dirty="0" smtClean="0"/>
              <a:t>Kendi kendine organize olabilen takımlar oluşturabilme</a:t>
            </a:r>
          </a:p>
          <a:p>
            <a:r>
              <a:rPr lang="tr-TR" baseline="0" dirty="0" smtClean="0"/>
              <a:t>Müşteri için değer üretmeye odaklanma</a:t>
            </a:r>
          </a:p>
          <a:p>
            <a:r>
              <a:rPr lang="tr-TR" baseline="0" dirty="0" smtClean="0"/>
              <a:t>Müşteri ile </a:t>
            </a:r>
            <a:r>
              <a:rPr lang="tr-TR" baseline="0" dirty="0" err="1" smtClean="0"/>
              <a:t>iletşimin</a:t>
            </a:r>
            <a:r>
              <a:rPr lang="tr-TR" baseline="0" dirty="0" smtClean="0"/>
              <a:t> arttırılması hedeflenmektedir.</a:t>
            </a:r>
            <a:endParaRPr lang="tr-TR" dirty="0" smtClean="0"/>
          </a:p>
          <a:p>
            <a:endParaRPr lang="tr-TR" sz="1200" b="0" i="0" kern="1200" dirty="0" smtClean="0">
              <a:solidFill>
                <a:schemeClr val="tx1"/>
              </a:solidFill>
              <a:effectLst/>
              <a:latin typeface="+mn-lt"/>
              <a:ea typeface="+mn-ea"/>
              <a:cs typeface="+mn-cs"/>
            </a:endParaRPr>
          </a:p>
          <a:p>
            <a:endParaRPr lang="tr-TR" dirty="0" smtClean="0"/>
          </a:p>
          <a:p>
            <a:r>
              <a:rPr lang="tr-TR" b="1" dirty="0" smtClean="0">
                <a:effectLst/>
              </a:rPr>
              <a:t>Çevik </a:t>
            </a:r>
            <a:r>
              <a:rPr lang="tr-TR" b="1" dirty="0" err="1" smtClean="0">
                <a:effectLst/>
              </a:rPr>
              <a:t>Manifesto'nun</a:t>
            </a:r>
            <a:r>
              <a:rPr lang="tr-TR" b="1" dirty="0" smtClean="0">
                <a:effectLst/>
              </a:rPr>
              <a:t> Arkasındaki İlkeler</a:t>
            </a:r>
            <a:r>
              <a:rPr lang="tr-TR" dirty="0" smtClean="0"/>
              <a:t/>
            </a:r>
            <a:br>
              <a:rPr lang="tr-TR" dirty="0" smtClean="0"/>
            </a:br>
            <a:r>
              <a:rPr lang="tr-TR" i="1" dirty="0" smtClean="0">
                <a:effectLst/>
              </a:rPr>
              <a:t>Bu ilkeleri takip ediyoruz</a:t>
            </a:r>
          </a:p>
          <a:p>
            <a:r>
              <a:rPr lang="tr-TR" i="1" dirty="0" smtClean="0">
                <a:effectLst/>
              </a:rPr>
              <a:t>:</a:t>
            </a:r>
            <a:r>
              <a:rPr lang="tr-TR" dirty="0" smtClean="0">
                <a:effectLst/>
              </a:rPr>
              <a:t>En yüksek önceliğimiz, değerli yazılımları</a:t>
            </a:r>
            <a:r>
              <a:rPr lang="tr-TR" dirty="0" smtClean="0"/>
              <a:t/>
            </a:r>
            <a:br>
              <a:rPr lang="tr-TR" dirty="0" smtClean="0"/>
            </a:br>
            <a:r>
              <a:rPr lang="tr-TR" dirty="0" smtClean="0">
                <a:effectLst/>
              </a:rPr>
              <a:t>erken ve sürekli teslim ederek müşteriyi memnun etmektir .</a:t>
            </a:r>
            <a:r>
              <a:rPr lang="tr-TR" dirty="0" smtClean="0"/>
              <a:t/>
            </a:r>
            <a:br>
              <a:rPr lang="tr-TR" dirty="0" smtClean="0"/>
            </a:br>
            <a:r>
              <a:rPr lang="tr-TR" dirty="0" smtClean="0"/>
              <a:t/>
            </a:r>
            <a:br>
              <a:rPr lang="tr-TR" dirty="0" smtClean="0"/>
            </a:br>
            <a:r>
              <a:rPr lang="tr-TR" dirty="0" smtClean="0">
                <a:effectLst/>
              </a:rPr>
              <a:t>Geliştirmede geç olsa bile değişen gereksinimleri memnuniyetle karşılayın . Çevik süreçler</a:t>
            </a:r>
            <a:r>
              <a:rPr lang="tr-TR" dirty="0" smtClean="0"/>
              <a:t/>
            </a:r>
            <a:br>
              <a:rPr lang="tr-TR" dirty="0" smtClean="0"/>
            </a:br>
            <a:r>
              <a:rPr lang="tr-TR" dirty="0" smtClean="0">
                <a:effectLst/>
              </a:rPr>
              <a:t>, müşterinin rekabet avantajı için değişimden yararlanır.</a:t>
            </a:r>
            <a:endParaRPr lang="tr-TR" dirty="0" smtClean="0"/>
          </a:p>
          <a:p>
            <a:r>
              <a:rPr lang="tr-TR" dirty="0" smtClean="0">
                <a:effectLst/>
              </a:rPr>
              <a:t>Daha kısa zaman ölçeğini tercih ederek, çalışan yazılımı</a:t>
            </a:r>
            <a:r>
              <a:rPr lang="tr-TR" dirty="0" smtClean="0"/>
              <a:t/>
            </a:r>
            <a:br>
              <a:rPr lang="tr-TR" dirty="0" smtClean="0"/>
            </a:br>
            <a:r>
              <a:rPr lang="tr-TR" dirty="0" smtClean="0">
                <a:effectLst/>
              </a:rPr>
              <a:t>birkaç haftadan birkaç aya kadar sık ​​sık teslim edin.</a:t>
            </a:r>
            <a:r>
              <a:rPr lang="tr-TR" dirty="0" smtClean="0"/>
              <a:t/>
            </a:r>
            <a:br>
              <a:rPr lang="tr-TR" dirty="0" smtClean="0"/>
            </a:br>
            <a:endParaRPr lang="tr-TR" dirty="0" smtClean="0"/>
          </a:p>
          <a:p>
            <a:r>
              <a:rPr lang="tr-TR" dirty="0" smtClean="0">
                <a:effectLst/>
              </a:rPr>
              <a:t>İş adamları ve geliştiriciler</a:t>
            </a:r>
            <a:r>
              <a:rPr lang="tr-TR" dirty="0" smtClean="0"/>
              <a:t/>
            </a:r>
            <a:br>
              <a:rPr lang="tr-TR" dirty="0" smtClean="0"/>
            </a:br>
            <a:r>
              <a:rPr lang="tr-TR" dirty="0" smtClean="0">
                <a:effectLst/>
              </a:rPr>
              <a:t>, proje boyunca günlük olarak birlikte çalışmalıdır.</a:t>
            </a:r>
            <a:endParaRPr lang="tr-TR" dirty="0" smtClean="0"/>
          </a:p>
          <a:p>
            <a:r>
              <a:rPr lang="tr-TR" dirty="0" smtClean="0">
                <a:effectLst/>
              </a:rPr>
              <a:t>Motive olmuş bireyler etrafında projeler oluşturun.</a:t>
            </a:r>
            <a:r>
              <a:rPr lang="tr-TR" dirty="0" smtClean="0"/>
              <a:t/>
            </a:r>
            <a:br>
              <a:rPr lang="tr-TR" dirty="0" smtClean="0"/>
            </a:br>
            <a:r>
              <a:rPr lang="tr-TR" dirty="0" smtClean="0">
                <a:effectLst/>
              </a:rPr>
              <a:t>Onlara ihtiyaç duydukları ortamı ve desteği verin</a:t>
            </a:r>
            <a:r>
              <a:rPr lang="tr-TR" dirty="0" smtClean="0"/>
              <a:t/>
            </a:r>
            <a:br>
              <a:rPr lang="tr-TR" dirty="0" smtClean="0"/>
            </a:br>
            <a:r>
              <a:rPr lang="tr-TR" dirty="0" smtClean="0">
                <a:effectLst/>
              </a:rPr>
              <a:t>ve işi tamamlamaları için onlara güvenin.</a:t>
            </a:r>
            <a:endParaRPr lang="tr-TR" dirty="0" smtClean="0"/>
          </a:p>
          <a:p>
            <a:r>
              <a:rPr lang="tr-TR" dirty="0" smtClean="0"/>
              <a:t/>
            </a:r>
            <a:br>
              <a:rPr lang="tr-TR" dirty="0" smtClean="0"/>
            </a:br>
            <a:r>
              <a:rPr lang="tr-TR" dirty="0" smtClean="0">
                <a:effectLst/>
              </a:rPr>
              <a:t>Bir geliştirme ekibine ve içinde bilgi aktarmanın en verimli ve etkili yöntemi</a:t>
            </a:r>
            <a:r>
              <a:rPr lang="tr-TR" dirty="0" smtClean="0"/>
              <a:t/>
            </a:r>
            <a:br>
              <a:rPr lang="tr-TR" dirty="0" smtClean="0"/>
            </a:br>
            <a:r>
              <a:rPr lang="tr-TR" dirty="0" smtClean="0">
                <a:effectLst/>
              </a:rPr>
              <a:t>yüz yüze görüşmedir.</a:t>
            </a:r>
            <a:endParaRPr lang="tr-TR" dirty="0" smtClean="0"/>
          </a:p>
          <a:p>
            <a:r>
              <a:rPr lang="tr-TR" dirty="0" smtClean="0">
                <a:effectLst/>
              </a:rPr>
              <a:t>Çalışan yazılım, ilerlemenin birincil ölçüsüdür.</a:t>
            </a:r>
            <a:endParaRPr lang="tr-TR" dirty="0" smtClean="0"/>
          </a:p>
          <a:p>
            <a:r>
              <a:rPr lang="tr-TR" dirty="0" smtClean="0">
                <a:effectLst/>
              </a:rPr>
              <a:t>Çevik süreçler sürdürülebilir kalkınmayı teşvik eder.</a:t>
            </a:r>
            <a:r>
              <a:rPr lang="tr-TR" dirty="0" smtClean="0"/>
              <a:t/>
            </a:r>
            <a:br>
              <a:rPr lang="tr-TR" dirty="0" smtClean="0"/>
            </a:br>
            <a:r>
              <a:rPr lang="tr-TR" dirty="0" smtClean="0">
                <a:effectLst/>
              </a:rPr>
              <a:t>Sponsorlar, geliştiriciler ve kullanıcılar,</a:t>
            </a:r>
            <a:r>
              <a:rPr lang="tr-TR" dirty="0" smtClean="0"/>
              <a:t/>
            </a:r>
            <a:br>
              <a:rPr lang="tr-TR" dirty="0" smtClean="0"/>
            </a:br>
            <a:r>
              <a:rPr lang="tr-TR" dirty="0" smtClean="0">
                <a:effectLst/>
              </a:rPr>
              <a:t>süresiz olarak sabit bir hızı sürdürebilmelidir.</a:t>
            </a:r>
            <a:endParaRPr lang="tr-TR" dirty="0" smtClean="0"/>
          </a:p>
          <a:p>
            <a:r>
              <a:rPr lang="tr-TR" dirty="0" smtClean="0">
                <a:effectLst/>
              </a:rPr>
              <a:t>Teknik mükemmelliğe ve iyi tasarıma verilen sürekli dikkat</a:t>
            </a:r>
            <a:r>
              <a:rPr lang="tr-TR" dirty="0" smtClean="0"/>
              <a:t/>
            </a:r>
            <a:br>
              <a:rPr lang="tr-TR" dirty="0" smtClean="0"/>
            </a:br>
            <a:r>
              <a:rPr lang="tr-TR" dirty="0" smtClean="0">
                <a:effectLst/>
              </a:rPr>
              <a:t>, çevikliği artırır.</a:t>
            </a:r>
            <a:endParaRPr lang="tr-TR" dirty="0" smtClean="0"/>
          </a:p>
          <a:p>
            <a:r>
              <a:rPr lang="tr-TR" dirty="0" smtClean="0">
                <a:effectLst/>
              </a:rPr>
              <a:t>Sadelik - yapılmayan iş miktarını en üst düzeye çıkarma sanatı</a:t>
            </a:r>
            <a:r>
              <a:rPr lang="tr-TR" dirty="0" smtClean="0"/>
              <a:t/>
            </a:r>
            <a:br>
              <a:rPr lang="tr-TR" dirty="0" smtClean="0"/>
            </a:br>
            <a:r>
              <a:rPr lang="tr-TR" dirty="0" smtClean="0">
                <a:effectLst/>
              </a:rPr>
              <a:t>- esastır.</a:t>
            </a:r>
            <a:endParaRPr lang="tr-TR" dirty="0" smtClean="0"/>
          </a:p>
          <a:p>
            <a:r>
              <a:rPr lang="tr-TR" dirty="0" smtClean="0">
                <a:effectLst/>
              </a:rPr>
              <a:t>En iyi mimariler, gereksinimler ve tasarımlar</a:t>
            </a:r>
            <a:r>
              <a:rPr lang="tr-TR" dirty="0" smtClean="0"/>
              <a:t/>
            </a:r>
            <a:br>
              <a:rPr lang="tr-TR" dirty="0" smtClean="0"/>
            </a:br>
            <a:r>
              <a:rPr lang="tr-TR" dirty="0" smtClean="0">
                <a:effectLst/>
              </a:rPr>
              <a:t>kendi kendini organize eden ekiplerden ortaya çıkar.</a:t>
            </a:r>
            <a:endParaRPr lang="tr-TR" dirty="0" smtClean="0"/>
          </a:p>
          <a:p>
            <a:r>
              <a:rPr lang="tr-TR" dirty="0" smtClean="0">
                <a:effectLst/>
              </a:rPr>
              <a:t>Ekip, düzenli aralıklarla nasıl</a:t>
            </a:r>
            <a:r>
              <a:rPr lang="tr-TR" dirty="0" smtClean="0"/>
              <a:t/>
            </a:r>
            <a:br>
              <a:rPr lang="tr-TR" dirty="0" smtClean="0"/>
            </a:br>
            <a:r>
              <a:rPr lang="tr-TR" dirty="0" smtClean="0">
                <a:effectLst/>
              </a:rPr>
              <a:t>daha etkili olunacağını düşünür, ardından</a:t>
            </a:r>
            <a:r>
              <a:rPr lang="tr-TR" dirty="0" smtClean="0"/>
              <a:t/>
            </a:r>
            <a:br>
              <a:rPr lang="tr-TR" dirty="0" smtClean="0"/>
            </a:br>
            <a:r>
              <a:rPr lang="tr-TR" dirty="0" smtClean="0">
                <a:effectLst/>
              </a:rPr>
              <a:t>davranışını buna göre ayarlar ve ayarlar.</a:t>
            </a:r>
            <a:endParaRPr lang="tr-TR"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19</a:t>
            </a:fld>
            <a:endParaRPr lang="tr-TR"/>
          </a:p>
        </p:txBody>
      </p:sp>
    </p:spTree>
    <p:extLst>
      <p:ext uri="{BB962C8B-B14F-4D97-AF65-F5344CB8AC3E}">
        <p14:creationId xmlns:p14="http://schemas.microsoft.com/office/powerpoint/2010/main" val="148123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p>
          <a:p>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Her sprintten sonra, bir sonraki sprintte kodlanmak ve test edilmek üzere yeni özellikler eklenir. Bu, tüm özellikler eklenene ve proje yayınlanmaya hazır kabul edilene kadar gerçekleşir.</a:t>
            </a:r>
          </a:p>
          <a:p>
            <a:endParaRPr lang="tr-TR" sz="1200" b="0" i="0" kern="1200" dirty="0" smtClean="0">
              <a:solidFill>
                <a:schemeClr val="tx1"/>
              </a:solidFill>
              <a:effectLst/>
              <a:latin typeface="+mn-lt"/>
              <a:ea typeface="+mn-ea"/>
              <a:cs typeface="+mn-cs"/>
            </a:endParaRP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20</a:t>
            </a:fld>
            <a:endParaRPr lang="tr-TR"/>
          </a:p>
        </p:txBody>
      </p:sp>
    </p:spTree>
    <p:extLst>
      <p:ext uri="{BB962C8B-B14F-4D97-AF65-F5344CB8AC3E}">
        <p14:creationId xmlns:p14="http://schemas.microsoft.com/office/powerpoint/2010/main" val="97002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indent="0">
              <a:buNone/>
            </a:pPr>
            <a:r>
              <a:rPr lang="tr-TR" sz="1200" dirty="0" smtClean="0">
                <a:latin typeface="Times New Roman" panose="02020603050405020304" pitchFamily="18" charset="0"/>
                <a:cs typeface="Times New Roman" panose="02020603050405020304" pitchFamily="18" charset="0"/>
              </a:rPr>
              <a:t>Resimde adı geçen yazılım mühendisliği disiplinlerini</a:t>
            </a:r>
            <a:r>
              <a:rPr lang="tr-TR" sz="1200" baseline="0" dirty="0" smtClean="0">
                <a:latin typeface="Times New Roman" panose="02020603050405020304" pitchFamily="18" charset="0"/>
                <a:cs typeface="Times New Roman" panose="02020603050405020304" pitchFamily="18" charset="0"/>
              </a:rPr>
              <a:t> anlatacağım </a:t>
            </a:r>
          </a:p>
          <a:p>
            <a:pPr marL="0" indent="0">
              <a:buNone/>
            </a:pPr>
            <a:r>
              <a:rPr lang="tr-TR" sz="1200" dirty="0" smtClean="0">
                <a:latin typeface="Times New Roman" panose="02020603050405020304" pitchFamily="18" charset="0"/>
                <a:cs typeface="Times New Roman" panose="02020603050405020304" pitchFamily="18" charset="0"/>
              </a:rPr>
              <a:t>Son yıllarda dijitalleşme iş ortamında muazzam bir değişim meydana getirdi. </a:t>
            </a:r>
          </a:p>
          <a:p>
            <a:pPr marL="0" indent="0">
              <a:buNone/>
            </a:pPr>
            <a:r>
              <a:rPr lang="tr-TR" sz="1200" dirty="0" smtClean="0">
                <a:latin typeface="Times New Roman" panose="02020603050405020304" pitchFamily="18" charset="0"/>
                <a:cs typeface="Times New Roman" panose="02020603050405020304" pitchFamily="18" charset="0"/>
              </a:rPr>
              <a:t>proje yönetimi</a:t>
            </a:r>
            <a:r>
              <a:rPr lang="tr-TR" sz="1200" baseline="0" dirty="0" smtClean="0">
                <a:latin typeface="Times New Roman" panose="02020603050405020304" pitchFamily="18" charset="0"/>
                <a:cs typeface="Times New Roman" panose="02020603050405020304" pitchFamily="18" charset="0"/>
              </a:rPr>
              <a:t> </a:t>
            </a:r>
            <a:r>
              <a:rPr lang="tr-TR" sz="1200" dirty="0" smtClean="0">
                <a:latin typeface="Times New Roman" panose="02020603050405020304" pitchFamily="18" charset="0"/>
                <a:cs typeface="Times New Roman" panose="02020603050405020304" pitchFamily="18" charset="0"/>
              </a:rPr>
              <a:t>her zamankinden daha fazla önem arz ediyor</a:t>
            </a:r>
            <a:r>
              <a:rPr lang="tr-TR" sz="1200" baseline="0" dirty="0" smtClean="0">
                <a:latin typeface="Times New Roman" panose="02020603050405020304" pitchFamily="18" charset="0"/>
                <a:cs typeface="Times New Roman" panose="02020603050405020304" pitchFamily="18" charset="0"/>
              </a:rPr>
              <a:t> artık.</a:t>
            </a:r>
            <a:endParaRPr lang="tr-TR" sz="1200" dirty="0" smtClean="0">
              <a:latin typeface="Times New Roman" panose="02020603050405020304" pitchFamily="18" charset="0"/>
              <a:cs typeface="Times New Roman" panose="02020603050405020304" pitchFamily="18" charset="0"/>
            </a:endParaRPr>
          </a:p>
          <a:p>
            <a:pPr marL="0" indent="0">
              <a:buNone/>
            </a:pPr>
            <a:r>
              <a:rPr lang="tr-TR" sz="1200" dirty="0" smtClean="0">
                <a:latin typeface="Times New Roman" panose="02020603050405020304" pitchFamily="18" charset="0"/>
                <a:cs typeface="Times New Roman" panose="02020603050405020304" pitchFamily="18" charset="0"/>
              </a:rPr>
              <a:t>proje yönetimi süreçlerinde uzmanlaşmış profesyoneller</a:t>
            </a:r>
            <a:r>
              <a:rPr lang="tr-TR" sz="1200" baseline="0" dirty="0" smtClean="0">
                <a:latin typeface="Times New Roman" panose="02020603050405020304" pitchFamily="18" charset="0"/>
                <a:cs typeface="Times New Roman" panose="02020603050405020304" pitchFamily="18" charset="0"/>
              </a:rPr>
              <a:t> </a:t>
            </a:r>
            <a:r>
              <a:rPr lang="tr-TR" sz="1200" dirty="0" smtClean="0">
                <a:latin typeface="Times New Roman" panose="02020603050405020304" pitchFamily="18" charset="0"/>
                <a:cs typeface="Times New Roman" panose="02020603050405020304" pitchFamily="18" charset="0"/>
              </a:rPr>
              <a:t> ve Proje yöneticileri yüksek talep görüyor. Bununla birlikte, Çevik metodolojilerin yükselişi ile proje yönetimi ekiplerindeki roller değişiklik gösterme</a:t>
            </a:r>
            <a:r>
              <a:rPr lang="tr-TR" sz="1200" baseline="0" dirty="0" smtClean="0">
                <a:latin typeface="Times New Roman" panose="02020603050405020304" pitchFamily="18" charset="0"/>
                <a:cs typeface="Times New Roman" panose="02020603050405020304" pitchFamily="18" charset="0"/>
              </a:rPr>
              <a:t>ye başladı.</a:t>
            </a:r>
            <a:r>
              <a:rPr lang="tr-TR" sz="1200" dirty="0" smtClean="0">
                <a:latin typeface="Times New Roman" panose="02020603050405020304" pitchFamily="18" charset="0"/>
                <a:cs typeface="Times New Roman" panose="02020603050405020304" pitchFamily="18" charset="0"/>
              </a:rPr>
              <a:t>  Bizim de bu değişime </a:t>
            </a:r>
            <a:r>
              <a:rPr lang="tr-TR" sz="1200" dirty="0" err="1" smtClean="0">
                <a:latin typeface="Times New Roman" panose="02020603050405020304" pitchFamily="18" charset="0"/>
                <a:cs typeface="Times New Roman" panose="02020603050405020304" pitchFamily="18" charset="0"/>
              </a:rPr>
              <a:t>biyerden</a:t>
            </a:r>
            <a:r>
              <a:rPr lang="tr-TR" sz="1200" dirty="0" smtClean="0">
                <a:latin typeface="Times New Roman" panose="02020603050405020304" pitchFamily="18" charset="0"/>
                <a:cs typeface="Times New Roman" panose="02020603050405020304" pitchFamily="18" charset="0"/>
              </a:rPr>
              <a:t> başlayıp ayak uydurmamız gerektiğini düşünüyorum.</a:t>
            </a:r>
          </a:p>
          <a:p>
            <a:pPr marL="0" indent="0">
              <a:buNone/>
            </a:pPr>
            <a:r>
              <a:rPr lang="tr-TR" sz="1200" dirty="0" smtClean="0">
                <a:latin typeface="Times New Roman" panose="02020603050405020304" pitchFamily="18" charset="0"/>
                <a:cs typeface="Times New Roman" panose="02020603050405020304" pitchFamily="18" charset="0"/>
              </a:rPr>
              <a:t>Şimdi</a:t>
            </a:r>
            <a:r>
              <a:rPr lang="tr-TR" sz="1200" baseline="0" dirty="0" smtClean="0">
                <a:latin typeface="Times New Roman" panose="02020603050405020304" pitchFamily="18" charset="0"/>
                <a:cs typeface="Times New Roman" panose="02020603050405020304" pitchFamily="18" charset="0"/>
              </a:rPr>
              <a:t> sırayla bunları ele alalım.</a:t>
            </a:r>
          </a:p>
          <a:p>
            <a:pPr marL="0" indent="0">
              <a:buNone/>
            </a:pPr>
            <a:endParaRPr lang="tr-TR" sz="1200" baseline="0" dirty="0" smtClean="0">
              <a:latin typeface="Times New Roman" panose="02020603050405020304" pitchFamily="18" charset="0"/>
              <a:cs typeface="Times New Roman" panose="02020603050405020304" pitchFamily="18" charset="0"/>
            </a:endParaRPr>
          </a:p>
          <a:p>
            <a:pPr marL="0" indent="0">
              <a:buNone/>
            </a:pPr>
            <a:r>
              <a:rPr lang="tr-TR" sz="1200" b="0" i="0" kern="1200" dirty="0" smtClean="0">
                <a:solidFill>
                  <a:schemeClr val="tx1"/>
                </a:solidFill>
                <a:effectLst/>
                <a:latin typeface="+mn-lt"/>
                <a:ea typeface="+mn-ea"/>
                <a:cs typeface="+mn-cs"/>
              </a:rPr>
              <a:t>/ˈ</a:t>
            </a:r>
            <a:r>
              <a:rPr lang="tr-TR" sz="1200" b="0" i="0" kern="1200" dirty="0" err="1" smtClean="0">
                <a:solidFill>
                  <a:schemeClr val="tx1"/>
                </a:solidFill>
                <a:effectLst/>
                <a:latin typeface="+mn-lt"/>
                <a:ea typeface="+mn-ea"/>
                <a:cs typeface="+mn-cs"/>
              </a:rPr>
              <a:t>kɑːnbɑːn</a:t>
            </a:r>
            <a:r>
              <a:rPr lang="tr-TR" sz="1200" b="0" i="0" kern="1200" dirty="0" smtClean="0">
                <a:solidFill>
                  <a:schemeClr val="tx1"/>
                </a:solidFill>
                <a:effectLst/>
                <a:latin typeface="+mn-lt"/>
                <a:ea typeface="+mn-ea"/>
                <a:cs typeface="+mn-cs"/>
              </a:rPr>
              <a:t>/</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a:t>
            </a:fld>
            <a:endParaRPr lang="tr-TR"/>
          </a:p>
        </p:txBody>
      </p:sp>
    </p:spTree>
    <p:extLst>
      <p:ext uri="{BB962C8B-B14F-4D97-AF65-F5344CB8AC3E}">
        <p14:creationId xmlns:p14="http://schemas.microsoft.com/office/powerpoint/2010/main" val="2987285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21</a:t>
            </a:fld>
            <a:endParaRPr lang="tr-TR"/>
          </a:p>
        </p:txBody>
      </p:sp>
    </p:spTree>
    <p:extLst>
      <p:ext uri="{BB962C8B-B14F-4D97-AF65-F5344CB8AC3E}">
        <p14:creationId xmlns:p14="http://schemas.microsoft.com/office/powerpoint/2010/main" val="826866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sz="1200" b="0" i="0" kern="1200" dirty="0" err="1" smtClean="0">
                <a:solidFill>
                  <a:schemeClr val="tx1"/>
                </a:solidFill>
                <a:effectLst/>
                <a:latin typeface="+mn-lt"/>
                <a:ea typeface="+mn-ea"/>
                <a:cs typeface="+mn-cs"/>
              </a:rPr>
              <a:t>Kanban</a:t>
            </a:r>
            <a:r>
              <a:rPr lang="tr-TR" sz="1200" b="0" i="0" kern="1200" dirty="0" smtClean="0">
                <a:solidFill>
                  <a:schemeClr val="tx1"/>
                </a:solidFill>
                <a:effectLst/>
                <a:latin typeface="+mn-lt"/>
                <a:ea typeface="+mn-ea"/>
                <a:cs typeface="+mn-cs"/>
              </a:rPr>
              <a:t> bir Çevik modeldir ve bugün ele alacağım son modeldir.</a:t>
            </a:r>
          </a:p>
          <a:p>
            <a:r>
              <a:rPr lang="tr-TR" dirty="0" smtClean="0"/>
              <a:t>Board üzerinde sprint içinde yapılacak olan görevler yönetiliyor.</a:t>
            </a:r>
          </a:p>
          <a:p>
            <a:r>
              <a:rPr lang="tr-TR" dirty="0" smtClean="0"/>
              <a:t>İlk önce </a:t>
            </a:r>
            <a:r>
              <a:rPr lang="tr-TR" dirty="0" err="1" smtClean="0"/>
              <a:t>storyleri</a:t>
            </a:r>
            <a:r>
              <a:rPr lang="tr-TR" dirty="0" smtClean="0"/>
              <a:t> yazıyoruz. </a:t>
            </a:r>
          </a:p>
          <a:p>
            <a:r>
              <a:rPr lang="tr-TR" dirty="0" err="1" smtClean="0"/>
              <a:t>To</a:t>
            </a:r>
            <a:r>
              <a:rPr lang="tr-TR" dirty="0" smtClean="0"/>
              <a:t> Do ile yapılacakları</a:t>
            </a:r>
          </a:p>
          <a:p>
            <a:r>
              <a:rPr lang="tr-TR" dirty="0" smtClean="0"/>
              <a:t>İn </a:t>
            </a:r>
            <a:r>
              <a:rPr lang="tr-TR" dirty="0" err="1" smtClean="0"/>
              <a:t>progress</a:t>
            </a:r>
            <a:r>
              <a:rPr lang="tr-TR" dirty="0" smtClean="0"/>
              <a:t> ile şuanda yapılmakta olanlar</a:t>
            </a:r>
          </a:p>
          <a:p>
            <a:r>
              <a:rPr lang="tr-TR" dirty="0" err="1" smtClean="0"/>
              <a:t>Verify</a:t>
            </a:r>
            <a:r>
              <a:rPr lang="tr-TR" dirty="0" smtClean="0"/>
              <a:t> kısmında da test edilen</a:t>
            </a:r>
          </a:p>
          <a:p>
            <a:r>
              <a:rPr lang="tr-TR" dirty="0" smtClean="0"/>
              <a:t>Done kısmında da yapılan problem çıkmayan işleri yapıyoruz.</a:t>
            </a:r>
          </a:p>
          <a:p>
            <a:r>
              <a:rPr lang="tr-TR" dirty="0" smtClean="0"/>
              <a:t>Bu şekilde beklenmedik bir problem çıkmıyor herkes birbiri ile iletişimde oluyor ve projenin her aşamasından haberi oluyor.</a:t>
            </a:r>
            <a:endParaRPr lang="tr-TR" sz="1200" b="0" i="0" kern="1200" dirty="0" smtClean="0">
              <a:solidFill>
                <a:schemeClr val="tx1"/>
              </a:solidFill>
              <a:effectLst/>
              <a:latin typeface="+mn-lt"/>
              <a:ea typeface="+mn-ea"/>
              <a:cs typeface="+mn-cs"/>
            </a:endParaRPr>
          </a:p>
          <a:p>
            <a:r>
              <a:rPr lang="tr-TR" sz="1200" b="0" i="0" kern="1200" dirty="0" smtClean="0">
                <a:solidFill>
                  <a:schemeClr val="tx1"/>
                </a:solidFill>
                <a:effectLst/>
                <a:latin typeface="+mn-lt"/>
                <a:ea typeface="+mn-ea"/>
                <a:cs typeface="+mn-cs"/>
              </a:rPr>
              <a:t>Diğer modellerin aksine, </a:t>
            </a:r>
            <a:r>
              <a:rPr lang="tr-TR" sz="1200" b="0" i="0" kern="1200" dirty="0" err="1" smtClean="0">
                <a:solidFill>
                  <a:schemeClr val="tx1"/>
                </a:solidFill>
                <a:effectLst/>
                <a:latin typeface="+mn-lt"/>
                <a:ea typeface="+mn-ea"/>
                <a:cs typeface="+mn-cs"/>
              </a:rPr>
              <a:t>Kanban'ın</a:t>
            </a:r>
            <a:r>
              <a:rPr lang="tr-TR" sz="1200" b="0" i="0" kern="1200" dirty="0" smtClean="0">
                <a:solidFill>
                  <a:schemeClr val="tx1"/>
                </a:solidFill>
                <a:effectLst/>
                <a:latin typeface="+mn-lt"/>
                <a:ea typeface="+mn-ea"/>
                <a:cs typeface="+mn-cs"/>
              </a:rPr>
              <a:t> belirgin yinelemeleri yoktur. Bir takım yinelemeler planlıyorsa, bunlar inanılmaz derecede kısa sprintlerdir, bazen bir gün kadar kısadır.</a:t>
            </a:r>
          </a:p>
          <a:p>
            <a:r>
              <a:rPr lang="tr-TR" sz="1200" b="0" i="0" kern="1200" dirty="0" smtClean="0">
                <a:solidFill>
                  <a:schemeClr val="tx1"/>
                </a:solidFill>
                <a:effectLst/>
                <a:latin typeface="+mn-lt"/>
                <a:ea typeface="+mn-ea"/>
                <a:cs typeface="+mn-cs"/>
              </a:rPr>
              <a:t>Yapışkan notları olan bir </a:t>
            </a:r>
            <a:r>
              <a:rPr lang="tr-TR" sz="1200" b="0" i="0" kern="1200" dirty="0" err="1" smtClean="0">
                <a:solidFill>
                  <a:schemeClr val="tx1"/>
                </a:solidFill>
                <a:effectLst/>
                <a:latin typeface="+mn-lt"/>
                <a:ea typeface="+mn-ea"/>
                <a:cs typeface="+mn-cs"/>
              </a:rPr>
              <a:t>Kanban</a:t>
            </a:r>
            <a:r>
              <a:rPr lang="tr-TR" sz="1200" b="0" i="0" kern="1200" dirty="0" smtClean="0">
                <a:solidFill>
                  <a:schemeClr val="tx1"/>
                </a:solidFill>
                <a:effectLst/>
                <a:latin typeface="+mn-lt"/>
                <a:ea typeface="+mn-ea"/>
                <a:cs typeface="+mn-cs"/>
              </a:rPr>
              <a:t> panosu, proje sahipleri ve ilerleme durumu dahil olmak üzere projeleri ve ayrıntılarını görsel olarak özetlemek için kullanılır. Bu görselleştirme, ekibin şu anda geliştirmedeki en önemli özellik üzerinde yoğunlaşmasını sağlar.</a:t>
            </a:r>
          </a:p>
          <a:p>
            <a:r>
              <a:rPr lang="tr-TR" sz="1200" b="0" i="0" kern="1200" dirty="0" smtClean="0">
                <a:solidFill>
                  <a:schemeClr val="tx1"/>
                </a:solidFill>
                <a:effectLst/>
                <a:latin typeface="+mn-lt"/>
                <a:ea typeface="+mn-ea"/>
                <a:cs typeface="+mn-cs"/>
              </a:rPr>
              <a:t>Ek olarak, </a:t>
            </a:r>
            <a:r>
              <a:rPr lang="tr-TR" sz="1200" b="0" i="0" kern="1200" dirty="0" err="1" smtClean="0">
                <a:solidFill>
                  <a:schemeClr val="tx1"/>
                </a:solidFill>
                <a:effectLst/>
                <a:latin typeface="+mn-lt"/>
                <a:ea typeface="+mn-ea"/>
                <a:cs typeface="+mn-cs"/>
              </a:rPr>
              <a:t>Kanban</a:t>
            </a:r>
            <a:r>
              <a:rPr lang="tr-TR" sz="1200" b="0" i="0" kern="1200" dirty="0" smtClean="0">
                <a:solidFill>
                  <a:schemeClr val="tx1"/>
                </a:solidFill>
                <a:effectLst/>
                <a:latin typeface="+mn-lt"/>
                <a:ea typeface="+mn-ea"/>
                <a:cs typeface="+mn-cs"/>
              </a:rPr>
              <a:t> panosu, özelliklerin mükemmelleştirilmesi için sürekli iyileştirme için kalan alanı vurgular.</a:t>
            </a:r>
          </a:p>
          <a:p>
            <a:r>
              <a:rPr lang="tr-TR" sz="1200" b="0" i="0" kern="1200" dirty="0" smtClean="0">
                <a:solidFill>
                  <a:schemeClr val="tx1"/>
                </a:solidFill>
                <a:effectLst/>
                <a:latin typeface="+mn-lt"/>
                <a:ea typeface="+mn-ea"/>
                <a:cs typeface="+mn-cs"/>
              </a:rPr>
              <a:t>Bir tahtaya yapışkan notlar koyma yöntemi, ekibi eldeki önemli görevi mükemmelleştirmeye odaklanmaya motive etmesine yardımcı olsa da, zaman dilimlerini tanımlamanın ve sürdürmenin kötü bir yoludur. Bu nedenle uzun projeler planlamak oldukça zordur.</a:t>
            </a:r>
          </a:p>
          <a:p>
            <a:r>
              <a:rPr lang="tr-TR" sz="1200" b="0" i="0" kern="1200" dirty="0" smtClean="0">
                <a:solidFill>
                  <a:schemeClr val="tx1"/>
                </a:solidFill>
                <a:effectLst/>
                <a:latin typeface="+mn-lt"/>
                <a:ea typeface="+mn-ea"/>
                <a:cs typeface="+mn-cs"/>
              </a:rPr>
              <a:t>Belirli bir planlama aşaması olmadığı için her an değişiklik yapılabilir. </a:t>
            </a:r>
            <a:r>
              <a:rPr lang="tr-TR" sz="1200" b="0" i="0" kern="1200" dirty="0" err="1" smtClean="0">
                <a:solidFill>
                  <a:schemeClr val="tx1"/>
                </a:solidFill>
                <a:effectLst/>
                <a:latin typeface="+mn-lt"/>
                <a:ea typeface="+mn-ea"/>
                <a:cs typeface="+mn-cs"/>
              </a:rPr>
              <a:t>Kanban'ın</a:t>
            </a:r>
            <a:r>
              <a:rPr lang="tr-TR" sz="1200" b="0" i="0" kern="1200" dirty="0" smtClean="0">
                <a:solidFill>
                  <a:schemeClr val="tx1"/>
                </a:solidFill>
                <a:effectLst/>
                <a:latin typeface="+mn-lt"/>
                <a:ea typeface="+mn-ea"/>
                <a:cs typeface="+mn-cs"/>
              </a:rPr>
              <a:t> yaygın bir dezavantajı, zaman çerçevesinin olmamasıdır. Sürekli değişiklikler yapılırsa bu sorun vurgulanabilir.</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23</a:t>
            </a:fld>
            <a:endParaRPr lang="tr-TR"/>
          </a:p>
        </p:txBody>
      </p:sp>
    </p:spTree>
    <p:extLst>
      <p:ext uri="{BB962C8B-B14F-4D97-AF65-F5344CB8AC3E}">
        <p14:creationId xmlns:p14="http://schemas.microsoft.com/office/powerpoint/2010/main" val="4133801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Yani, </a:t>
            </a:r>
            <a:r>
              <a:rPr lang="tr-TR" dirty="0" err="1" smtClean="0"/>
              <a:t>DevOps</a:t>
            </a:r>
            <a:r>
              <a:rPr lang="tr-TR" dirty="0" smtClean="0"/>
              <a:t> basit anlatımla </a:t>
            </a:r>
            <a:r>
              <a:rPr lang="tr-TR" dirty="0" err="1" smtClean="0"/>
              <a:t>Agile</a:t>
            </a:r>
            <a:r>
              <a:rPr lang="tr-TR" dirty="0" smtClean="0"/>
              <a:t> prensipleri daha da genişleterek sadece üretilen kodu değil hizmetin tamamını göz önünde bulundurur diyebiliriz.</a:t>
            </a:r>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24</a:t>
            </a:fld>
            <a:endParaRPr lang="tr-TR"/>
          </a:p>
        </p:txBody>
      </p:sp>
    </p:spTree>
    <p:extLst>
      <p:ext uri="{BB962C8B-B14F-4D97-AF65-F5344CB8AC3E}">
        <p14:creationId xmlns:p14="http://schemas.microsoft.com/office/powerpoint/2010/main" val="3650305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err="1" smtClean="0">
                <a:solidFill>
                  <a:schemeClr val="tx1"/>
                </a:solidFill>
                <a:effectLst/>
                <a:latin typeface="+mn-lt"/>
                <a:ea typeface="+mn-ea"/>
                <a:cs typeface="+mn-cs"/>
              </a:rPr>
              <a:t>DevOps</a:t>
            </a:r>
            <a:r>
              <a:rPr lang="tr-TR" sz="1200" b="0" i="0" kern="1200" dirty="0" smtClean="0">
                <a:solidFill>
                  <a:schemeClr val="tx1"/>
                </a:solidFill>
                <a:effectLst/>
                <a:latin typeface="+mn-lt"/>
                <a:ea typeface="+mn-ea"/>
                <a:cs typeface="+mn-cs"/>
              </a:rPr>
              <a:t>, bir felsefe, bir kültürel yaklaşımdır. Yazılımcılar (dev) ve sistem yöneticileri (</a:t>
            </a:r>
            <a:r>
              <a:rPr lang="tr-TR" sz="1200" b="0" i="0" kern="1200" dirty="0" err="1" smtClean="0">
                <a:solidFill>
                  <a:schemeClr val="tx1"/>
                </a:solidFill>
                <a:effectLst/>
                <a:latin typeface="+mn-lt"/>
                <a:ea typeface="+mn-ea"/>
                <a:cs typeface="+mn-cs"/>
              </a:rPr>
              <a:t>ops</a:t>
            </a:r>
            <a:r>
              <a:rPr lang="tr-TR" sz="1200" b="0" i="0" kern="1200" dirty="0" smtClean="0">
                <a:solidFill>
                  <a:schemeClr val="tx1"/>
                </a:solidFill>
                <a:effectLst/>
                <a:latin typeface="+mn-lt"/>
                <a:ea typeface="+mn-ea"/>
                <a:cs typeface="+mn-cs"/>
              </a:rPr>
              <a:t>) arası etkili iletişimi teşvik eder.</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err="1" smtClean="0">
                <a:solidFill>
                  <a:schemeClr val="tx1"/>
                </a:solidFill>
                <a:effectLst/>
                <a:latin typeface="+mn-lt"/>
                <a:ea typeface="+mn-ea"/>
                <a:cs typeface="+mn-cs"/>
              </a:rPr>
              <a:t>DevOps</a:t>
            </a:r>
            <a:r>
              <a:rPr lang="tr-TR" sz="1200" b="0" i="0" kern="1200" dirty="0" smtClean="0">
                <a:solidFill>
                  <a:schemeClr val="tx1"/>
                </a:solidFill>
                <a:effectLst/>
                <a:latin typeface="+mn-lt"/>
                <a:ea typeface="+mn-ea"/>
                <a:cs typeface="+mn-cs"/>
              </a:rPr>
              <a:t>, yazılımcıların (dev) kendi sistemlerinin çalışması için kullandığı tekniklerin, sistem yöneticileri (</a:t>
            </a:r>
            <a:r>
              <a:rPr lang="tr-TR" sz="1200" b="0" i="0" kern="1200" dirty="0" err="1" smtClean="0">
                <a:solidFill>
                  <a:schemeClr val="tx1"/>
                </a:solidFill>
                <a:effectLst/>
                <a:latin typeface="+mn-lt"/>
                <a:ea typeface="+mn-ea"/>
                <a:cs typeface="+mn-cs"/>
              </a:rPr>
              <a:t>ops</a:t>
            </a:r>
            <a:r>
              <a:rPr lang="tr-TR" sz="1200" b="0" i="0" kern="1200" dirty="0" smtClean="0">
                <a:solidFill>
                  <a:schemeClr val="tx1"/>
                </a:solidFill>
                <a:effectLst/>
                <a:latin typeface="+mn-lt"/>
                <a:ea typeface="+mn-ea"/>
                <a:cs typeface="+mn-cs"/>
              </a:rPr>
              <a:t>) tarafından da kullanılmasıdır. Bu araçlar, kaynak kodu kontrolünden (</a:t>
            </a:r>
            <a:r>
              <a:rPr lang="tr-TR" sz="1200" b="0" i="0" kern="1200" dirty="0" err="1" smtClean="0">
                <a:solidFill>
                  <a:schemeClr val="tx1"/>
                </a:solidFill>
                <a:effectLst/>
                <a:latin typeface="+mn-lt"/>
                <a:ea typeface="+mn-ea"/>
                <a:cs typeface="+mn-cs"/>
              </a:rPr>
              <a:t>source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code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control</a:t>
            </a:r>
            <a:r>
              <a:rPr lang="tr-TR" sz="1200" b="0" i="0" kern="1200" dirty="0" smtClean="0">
                <a:solidFill>
                  <a:schemeClr val="tx1"/>
                </a:solidFill>
                <a:effectLst/>
                <a:latin typeface="+mn-lt"/>
                <a:ea typeface="+mn-ea"/>
                <a:cs typeface="+mn-cs"/>
              </a:rPr>
              <a:t>) teste, oradan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geliştirme süreçlerine (</a:t>
            </a:r>
            <a:r>
              <a:rPr lang="tr-TR" sz="1200" b="0" i="0" kern="1200" dirty="0" err="1" smtClean="0">
                <a:solidFill>
                  <a:schemeClr val="tx1"/>
                </a:solidFill>
                <a:effectLst/>
                <a:latin typeface="+mn-lt"/>
                <a:ea typeface="+mn-ea"/>
                <a:cs typeface="+mn-cs"/>
              </a:rPr>
              <a:t>Agile</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development</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processes</a:t>
            </a:r>
            <a:r>
              <a:rPr lang="tr-TR" sz="1200" b="0" i="0" kern="1200" dirty="0" smtClean="0">
                <a:solidFill>
                  <a:schemeClr val="tx1"/>
                </a:solidFill>
                <a:effectLst/>
                <a:latin typeface="+mn-lt"/>
                <a:ea typeface="+mn-ea"/>
                <a:cs typeface="+mn-cs"/>
              </a:rPr>
              <a:t>) kadar uzanır.</a:t>
            </a: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smtClean="0">
              <a:solidFill>
                <a:schemeClr val="tx1"/>
              </a:solidFill>
              <a:effectLst/>
              <a:latin typeface="+mn-lt"/>
              <a:ea typeface="+mn-ea"/>
              <a:cs typeface="+mn-cs"/>
            </a:endParaRPr>
          </a:p>
          <a:p>
            <a:r>
              <a:rPr lang="tr-TR" dirty="0" smtClean="0"/>
              <a:t>Bir şirket hayal</a:t>
            </a:r>
            <a:r>
              <a:rPr lang="tr-TR" baseline="0" dirty="0" smtClean="0"/>
              <a:t> edelim ve iki önemli ekip olsun</a:t>
            </a:r>
          </a:p>
          <a:p>
            <a:r>
              <a:rPr lang="tr-TR" baseline="0" dirty="0" smtClean="0"/>
              <a:t>Geliştiricilerin amacı yeni ürünler ortaya çıkarmak </a:t>
            </a:r>
          </a:p>
          <a:p>
            <a:r>
              <a:rPr lang="tr-TR" baseline="0" dirty="0" smtClean="0"/>
              <a:t>Yeni özellikler ortaya çıkarmak</a:t>
            </a:r>
          </a:p>
          <a:p>
            <a:r>
              <a:rPr lang="tr-TR" baseline="0" dirty="0" smtClean="0"/>
              <a:t>Hataları çözmek</a:t>
            </a:r>
          </a:p>
          <a:p>
            <a:r>
              <a:rPr lang="tr-TR" baseline="0" dirty="0" smtClean="0"/>
              <a:t>Ve güvenlik yamaları yapmak</a:t>
            </a:r>
          </a:p>
          <a:p>
            <a:r>
              <a:rPr lang="tr-TR" baseline="0" dirty="0" smtClean="0"/>
              <a:t>3 şey var yaptıkları </a:t>
            </a:r>
          </a:p>
          <a:p>
            <a:r>
              <a:rPr lang="tr-TR" baseline="0" dirty="0" smtClean="0"/>
              <a:t>1 düzenli kod </a:t>
            </a:r>
            <a:r>
              <a:rPr lang="tr-TR" baseline="0" dirty="0" err="1" smtClean="0"/>
              <a:t>versiyonlama</a:t>
            </a:r>
            <a:r>
              <a:rPr lang="tr-TR" baseline="0" dirty="0" smtClean="0"/>
              <a:t> </a:t>
            </a:r>
          </a:p>
          <a:p>
            <a:r>
              <a:rPr lang="tr-TR" baseline="0" dirty="0" smtClean="0"/>
              <a:t>2 yaptıkları değişiklikleri canlı ortama alma</a:t>
            </a:r>
          </a:p>
          <a:p>
            <a:r>
              <a:rPr lang="tr-TR" baseline="0" dirty="0" smtClean="0"/>
              <a:t>3 kendi geliştirme yaptıkları </a:t>
            </a:r>
            <a:r>
              <a:rPr lang="tr-TR" baseline="0" dirty="0" err="1" smtClean="0"/>
              <a:t>development</a:t>
            </a:r>
            <a:r>
              <a:rPr lang="tr-TR" baseline="0" dirty="0" smtClean="0"/>
              <a:t> ortamları</a:t>
            </a:r>
          </a:p>
          <a:p>
            <a:r>
              <a:rPr lang="tr-TR" baseline="0" dirty="0" smtClean="0"/>
              <a:t>Ancak </a:t>
            </a:r>
            <a:r>
              <a:rPr lang="tr-TR" baseline="0" dirty="0" err="1" smtClean="0"/>
              <a:t>geliştiricler</a:t>
            </a:r>
            <a:r>
              <a:rPr lang="tr-TR" baseline="0" dirty="0" smtClean="0"/>
              <a:t> bu işlerle uğraşırken kod takip sistemleri ile, </a:t>
            </a:r>
            <a:r>
              <a:rPr lang="tr-TR" baseline="0" dirty="0" err="1" smtClean="0"/>
              <a:t>deployment</a:t>
            </a:r>
            <a:r>
              <a:rPr lang="tr-TR" baseline="0" dirty="0" smtClean="0"/>
              <a:t> süreçlerinin uzaması ile ve ya kendi çalışma ortamları ile canlı ortamın uyuşmaması	</a:t>
            </a:r>
          </a:p>
          <a:p>
            <a:endParaRPr lang="tr-TR" baseline="0" dirty="0" smtClean="0"/>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smtClean="0">
              <a:solidFill>
                <a:schemeClr val="tx1"/>
              </a:solidFill>
              <a:effectLst/>
              <a:latin typeface="+mn-lt"/>
              <a:ea typeface="+mn-ea"/>
              <a:cs typeface="+mn-cs"/>
            </a:endParaRPr>
          </a:p>
          <a:p>
            <a:endParaRPr lang="tr-TR"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25</a:t>
            </a:fld>
            <a:endParaRPr lang="tr-TR"/>
          </a:p>
        </p:txBody>
      </p:sp>
    </p:spTree>
    <p:extLst>
      <p:ext uri="{BB962C8B-B14F-4D97-AF65-F5344CB8AC3E}">
        <p14:creationId xmlns:p14="http://schemas.microsoft.com/office/powerpoint/2010/main" val="3772652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26</a:t>
            </a:fld>
            <a:endParaRPr lang="tr-TR"/>
          </a:p>
        </p:txBody>
      </p:sp>
    </p:spTree>
    <p:extLst>
      <p:ext uri="{BB962C8B-B14F-4D97-AF65-F5344CB8AC3E}">
        <p14:creationId xmlns:p14="http://schemas.microsoft.com/office/powerpoint/2010/main" val="3527561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Dev yani geliştirici takımı </a:t>
            </a:r>
            <a:r>
              <a:rPr lang="tr-TR" dirty="0" err="1" smtClean="0"/>
              <a:t>Ops</a:t>
            </a:r>
            <a:r>
              <a:rPr lang="tr-TR" dirty="0" smtClean="0"/>
              <a:t> yani operasyon takımı olmak üzere</a:t>
            </a:r>
            <a:r>
              <a:rPr lang="tr-TR" baseline="0" dirty="0" smtClean="0"/>
              <a:t> temel iki kısımdan oluşur.</a:t>
            </a:r>
          </a:p>
          <a:p>
            <a:r>
              <a:rPr lang="tr-TR" baseline="0" dirty="0" smtClean="0"/>
              <a:t>Bu iki ekibin projenin geliştirilmesinden dağıtımına kadar tüm basamaklarda senkronize bir şekilde çalışması </a:t>
            </a:r>
            <a:r>
              <a:rPr lang="tr-TR" baseline="0" dirty="0" err="1" smtClean="0"/>
              <a:t>DevOps</a:t>
            </a:r>
            <a:r>
              <a:rPr lang="tr-TR" baseline="0" dirty="0" smtClean="0"/>
              <a:t> sayesinde gerçekleşir.</a:t>
            </a:r>
          </a:p>
          <a:p>
            <a:r>
              <a:rPr lang="tr-TR" baseline="0" dirty="0" smtClean="0"/>
              <a:t>Geliştirici ekibi temelde planlama kodlama </a:t>
            </a:r>
            <a:r>
              <a:rPr lang="tr-TR" baseline="0" dirty="0" err="1" smtClean="0"/>
              <a:t>dersleme</a:t>
            </a:r>
            <a:r>
              <a:rPr lang="tr-TR" baseline="0" dirty="0" smtClean="0"/>
              <a:t> ve test etme adımlarında görev alırlar.</a:t>
            </a:r>
          </a:p>
          <a:p>
            <a:r>
              <a:rPr lang="tr-TR" baseline="0" dirty="0" smtClean="0"/>
              <a:t>Operasyon ekibi ise </a:t>
            </a:r>
            <a:r>
              <a:rPr lang="tr-TR" baseline="0" dirty="0" err="1" smtClean="0"/>
              <a:t>versiyonlama</a:t>
            </a:r>
            <a:r>
              <a:rPr lang="tr-TR" baseline="0" dirty="0" smtClean="0"/>
              <a:t>, dağıtma, operasyon ve izleme adımlarında sorumludurlar.</a:t>
            </a:r>
          </a:p>
          <a:p>
            <a:r>
              <a:rPr lang="tr-TR" baseline="0" dirty="0" smtClean="0"/>
              <a:t>Planlama aşamasında projenin vizyonuna karar verilir ve projenin </a:t>
            </a:r>
            <a:r>
              <a:rPr lang="tr-TR" baseline="0" dirty="0" err="1" smtClean="0"/>
              <a:t>fonskiyonları</a:t>
            </a:r>
            <a:r>
              <a:rPr lang="tr-TR" baseline="0" dirty="0" smtClean="0"/>
              <a:t> gereklilikleri hedefleri bu adımda belirlenir,</a:t>
            </a:r>
          </a:p>
          <a:p>
            <a:r>
              <a:rPr lang="tr-TR" baseline="0" dirty="0" smtClean="0"/>
              <a:t>İlk aşama desek de </a:t>
            </a:r>
            <a:r>
              <a:rPr lang="tr-TR" baseline="0" dirty="0" err="1" smtClean="0"/>
              <a:t>devops</a:t>
            </a:r>
            <a:r>
              <a:rPr lang="tr-TR" baseline="0" dirty="0" smtClean="0"/>
              <a:t> döngüsü sürekli bir döngü olduğu için tamamlanıp tekrar planlama aşamasına gelindiğinde bir önceki adımdan alınan geri bildirimler sayesinde sürekli geri bildirim yapılır.</a:t>
            </a:r>
          </a:p>
          <a:p>
            <a:r>
              <a:rPr lang="tr-TR" baseline="0" dirty="0" smtClean="0"/>
              <a:t>Kodlama aşamasında yapılan plan doğrultusunda proje oluşturulur. Sürekli geri bildirim </a:t>
            </a:r>
            <a:r>
              <a:rPr lang="tr-TR" baseline="0" dirty="0" err="1" smtClean="0"/>
              <a:t>aalınırak</a:t>
            </a:r>
            <a:r>
              <a:rPr lang="tr-TR" baseline="0" dirty="0" smtClean="0"/>
              <a:t> ekip içerisinde farklı yerlerde değişiklik yapılır. Ortak kod havuzunda başka birisi de değişiklik ve ekleme yapabilir. Bu sayede kopukluk olmadan hem hızlı hem de verimli kodlama yapmak mümkün olur. </a:t>
            </a:r>
          </a:p>
          <a:p>
            <a:r>
              <a:rPr lang="tr-TR" baseline="0" dirty="0" smtClean="0"/>
              <a:t>Bunun için sık kullanılan git aracı kullanılır.</a:t>
            </a:r>
          </a:p>
          <a:p>
            <a:r>
              <a:rPr lang="tr-TR" baseline="0" dirty="0" smtClean="0"/>
              <a:t>Derleme aşaması </a:t>
            </a:r>
            <a:r>
              <a:rPr lang="tr-TR" baseline="0" dirty="0" err="1" smtClean="0"/>
              <a:t>devopsun</a:t>
            </a:r>
            <a:r>
              <a:rPr lang="tr-TR" baseline="0" dirty="0" smtClean="0"/>
              <a:t> en önemli adımlarından biridir. Geliştirici kodunu tamamladığında diğer kodlarla birleştirilerek bütünlük sağlanır. Geliştirici </a:t>
            </a:r>
            <a:r>
              <a:rPr lang="tr-TR" baseline="0" dirty="0" err="1" smtClean="0"/>
              <a:t>pull</a:t>
            </a:r>
            <a:r>
              <a:rPr lang="tr-TR" baseline="0" dirty="0" smtClean="0"/>
              <a:t> </a:t>
            </a:r>
            <a:r>
              <a:rPr lang="tr-TR" baseline="0" dirty="0" err="1" smtClean="0"/>
              <a:t>request</a:t>
            </a:r>
            <a:r>
              <a:rPr lang="tr-TR" baseline="0" dirty="0" smtClean="0"/>
              <a:t> isteği göndererek kendi kodlarını var olan kodlarla birleştirir </a:t>
            </a:r>
            <a:r>
              <a:rPr lang="tr-TR" baseline="0" dirty="0" err="1" smtClean="0"/>
              <a:t>merge</a:t>
            </a:r>
            <a:r>
              <a:rPr lang="tr-TR" baseline="0" dirty="0" smtClean="0"/>
              <a:t> yaparak. Kodda hata olmadığını test etmek için birim testler yapılır.</a:t>
            </a:r>
          </a:p>
          <a:p>
            <a:r>
              <a:rPr lang="tr-TR" baseline="0" dirty="0" smtClean="0"/>
              <a:t>Bir sonraki aşama test aşaması ; önceki adımda yapılan birim tersler bu adımda da ise entegrasyon testleri yapılır. Her döngüde testlerin yapılması uygulamanın doğru çalışmasını ve operasyon ekibine hazır eder. Selenyum, C-</a:t>
            </a:r>
            <a:r>
              <a:rPr lang="tr-TR" baseline="0" dirty="0" err="1" smtClean="0"/>
              <a:t>unit</a:t>
            </a:r>
            <a:r>
              <a:rPr lang="tr-TR" baseline="0" dirty="0" smtClean="0"/>
              <a:t> gibi araçlar test için kullanılan araçlardandır</a:t>
            </a:r>
          </a:p>
          <a:p>
            <a:endParaRPr lang="tr-TR" baseline="0" dirty="0" smtClean="0"/>
          </a:p>
          <a:p>
            <a:endParaRPr lang="tr-TR" baseline="0" dirty="0" smtClean="0"/>
          </a:p>
          <a:p>
            <a:endParaRPr lang="tr-TR" baseline="0" dirty="0" smtClean="0"/>
          </a:p>
        </p:txBody>
      </p:sp>
      <p:sp>
        <p:nvSpPr>
          <p:cNvPr id="4" name="Slayt Numarası Yer Tutucusu 3"/>
          <p:cNvSpPr>
            <a:spLocks noGrp="1"/>
          </p:cNvSpPr>
          <p:nvPr>
            <p:ph type="sldNum" sz="quarter" idx="10"/>
          </p:nvPr>
        </p:nvSpPr>
        <p:spPr/>
        <p:txBody>
          <a:bodyPr/>
          <a:lstStyle/>
          <a:p>
            <a:fld id="{53D8AF7C-8318-4537-B7F8-42DDB6D5765B}" type="slidenum">
              <a:rPr lang="tr-TR" smtClean="0"/>
              <a:t>27</a:t>
            </a:fld>
            <a:endParaRPr lang="tr-TR"/>
          </a:p>
        </p:txBody>
      </p:sp>
    </p:spTree>
    <p:extLst>
      <p:ext uri="{BB962C8B-B14F-4D97-AF65-F5344CB8AC3E}">
        <p14:creationId xmlns:p14="http://schemas.microsoft.com/office/powerpoint/2010/main" val="3553690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Artık</a:t>
            </a:r>
            <a:r>
              <a:rPr lang="tr-TR" baseline="0" dirty="0" smtClean="0"/>
              <a:t> kod düzeyinde bir sorun olmadığı için operasyon ekibi uygulamanın performansını izler ve  sistem düzeyindeki sorunların çözümüne odaklanır. </a:t>
            </a:r>
          </a:p>
          <a:p>
            <a:r>
              <a:rPr lang="tr-TR" baseline="0" dirty="0" smtClean="0"/>
              <a:t>Düşük bellek, sunucuya erişilemiyor.</a:t>
            </a:r>
          </a:p>
          <a:p>
            <a:r>
              <a:rPr lang="tr-TR" baseline="0" dirty="0" smtClean="0"/>
              <a:t>Uygulamanın </a:t>
            </a:r>
            <a:r>
              <a:rPr lang="tr-TR" baseline="0" dirty="0" err="1" smtClean="0"/>
              <a:t>versiyonlanması</a:t>
            </a:r>
            <a:r>
              <a:rPr lang="tr-TR" baseline="0" dirty="0" smtClean="0"/>
              <a:t> da bu aşamada hayli önem taşır. Uygulama piyasaya sürüldüğünde her özellik yayınlanmak istenilmeyebilir. </a:t>
            </a:r>
            <a:r>
              <a:rPr lang="tr-TR" baseline="0" dirty="0" err="1" smtClean="0"/>
              <a:t>Flagler</a:t>
            </a:r>
            <a:r>
              <a:rPr lang="tr-TR" baseline="0" dirty="0" smtClean="0"/>
              <a:t> ile yayınlanmak istenmeyen özellikler kapatılır.</a:t>
            </a:r>
          </a:p>
          <a:p>
            <a:r>
              <a:rPr lang="tr-TR" baseline="0" dirty="0" smtClean="0"/>
              <a:t>Bu otomatik </a:t>
            </a:r>
            <a:r>
              <a:rPr lang="tr-TR" baseline="0" dirty="0" err="1" smtClean="0"/>
              <a:t>versiyonlama</a:t>
            </a:r>
            <a:r>
              <a:rPr lang="tr-TR" baseline="0" dirty="0" smtClean="0"/>
              <a:t> </a:t>
            </a:r>
            <a:r>
              <a:rPr lang="tr-TR" baseline="0" dirty="0" err="1" smtClean="0"/>
              <a:t>jenkins</a:t>
            </a:r>
            <a:r>
              <a:rPr lang="tr-TR" baseline="0" dirty="0" smtClean="0"/>
              <a:t> ve </a:t>
            </a:r>
            <a:r>
              <a:rPr lang="tr-TR" baseline="0" dirty="0" err="1" smtClean="0"/>
              <a:t>codeship</a:t>
            </a:r>
            <a:r>
              <a:rPr lang="tr-TR" baseline="0" dirty="0" smtClean="0"/>
              <a:t> kullanılarak özelleştirilebilir. </a:t>
            </a:r>
          </a:p>
          <a:p>
            <a:r>
              <a:rPr lang="tr-TR" baseline="0" dirty="0" smtClean="0"/>
              <a:t>Bir sonraki aşama dağıtım aşamasıdır. Artık kodun sunuculara dağıtıldığı aşamadır.</a:t>
            </a:r>
          </a:p>
          <a:p>
            <a:r>
              <a:rPr lang="tr-TR" baseline="0" dirty="0" smtClean="0"/>
              <a:t>Hizmetin sürekliliğini sağlamak için </a:t>
            </a:r>
            <a:r>
              <a:rPr lang="tr-TR" baseline="0" dirty="0" err="1" smtClean="0"/>
              <a:t>docker</a:t>
            </a:r>
            <a:r>
              <a:rPr lang="tr-TR" baseline="0" dirty="0" smtClean="0"/>
              <a:t> ve </a:t>
            </a:r>
            <a:r>
              <a:rPr lang="tr-TR" baseline="0" dirty="0" err="1" smtClean="0"/>
              <a:t>aws</a:t>
            </a:r>
            <a:r>
              <a:rPr lang="tr-TR" baseline="0" dirty="0" smtClean="0"/>
              <a:t> kullanılır. Bu uygulamalar </a:t>
            </a:r>
            <a:r>
              <a:rPr lang="tr-TR" baseline="0" dirty="0" err="1" smtClean="0"/>
              <a:t>bluegreen</a:t>
            </a:r>
            <a:r>
              <a:rPr lang="tr-TR" baseline="0" dirty="0" smtClean="0"/>
              <a:t> </a:t>
            </a:r>
            <a:r>
              <a:rPr lang="tr-TR" baseline="0" dirty="0" err="1" smtClean="0"/>
              <a:t>deployment</a:t>
            </a:r>
            <a:r>
              <a:rPr lang="tr-TR" baseline="0" dirty="0" smtClean="0"/>
              <a:t> adında bir sistemle kesinti olmadan uygulama dağıtımı yapmaya olanak sağlar. </a:t>
            </a:r>
          </a:p>
          <a:p>
            <a:r>
              <a:rPr lang="tr-TR" baseline="0" dirty="0" smtClean="0"/>
              <a:t>2 özdeş ortama sahip. Birinde geçerli aşaması var diğerinde güncellenmiş sürüm var. Herhangi bir sorun olduğunda kesinti olmadan önceki sürüme dönülebilir.</a:t>
            </a:r>
          </a:p>
          <a:p>
            <a:r>
              <a:rPr lang="tr-TR" baseline="0" dirty="0" smtClean="0"/>
              <a:t>Bir sonraki operasyon adımında yeni sürüm yayınlanmış ve müşteriler tarafında kullanılıyordur. Müşterilerden geri bildirimleri toplar. </a:t>
            </a:r>
            <a:r>
              <a:rPr lang="tr-TR" baseline="0" dirty="0" err="1" smtClean="0"/>
              <a:t>Kubernates</a:t>
            </a:r>
            <a:r>
              <a:rPr lang="tr-TR" baseline="0" dirty="0" smtClean="0"/>
              <a:t> kullanılır. </a:t>
            </a:r>
          </a:p>
          <a:p>
            <a:r>
              <a:rPr lang="tr-TR" baseline="0" dirty="0" smtClean="0"/>
              <a:t>Bir sonraki aşama </a:t>
            </a:r>
            <a:r>
              <a:rPr lang="tr-TR" baseline="0" dirty="0" err="1" smtClean="0"/>
              <a:t>DevOps</a:t>
            </a:r>
            <a:r>
              <a:rPr lang="tr-TR" baseline="0" dirty="0" smtClean="0"/>
              <a:t> ‘un son aşamasıdır. Müşteri geri bildirimlerine dayanarak toplanan veriler analiz edilir. Tüm döngüdeki bilgiler ürün yöneticisine döngüyü yeniden başlatmak için geri döndürülür. </a:t>
            </a:r>
            <a:r>
              <a:rPr lang="tr-TR" baseline="0" dirty="0" err="1" smtClean="0"/>
              <a:t>DataDog</a:t>
            </a:r>
            <a:r>
              <a:rPr lang="tr-TR" baseline="0" dirty="0" smtClean="0"/>
              <a:t> kullanılır.</a:t>
            </a:r>
          </a:p>
        </p:txBody>
      </p:sp>
      <p:sp>
        <p:nvSpPr>
          <p:cNvPr id="4" name="Slayt Numarası Yer Tutucusu 3"/>
          <p:cNvSpPr>
            <a:spLocks noGrp="1"/>
          </p:cNvSpPr>
          <p:nvPr>
            <p:ph type="sldNum" sz="quarter" idx="10"/>
          </p:nvPr>
        </p:nvSpPr>
        <p:spPr/>
        <p:txBody>
          <a:bodyPr/>
          <a:lstStyle/>
          <a:p>
            <a:fld id="{53D8AF7C-8318-4537-B7F8-42DDB6D5765B}" type="slidenum">
              <a:rPr lang="tr-TR" smtClean="0"/>
              <a:t>28</a:t>
            </a:fld>
            <a:endParaRPr lang="tr-TR"/>
          </a:p>
        </p:txBody>
      </p:sp>
    </p:spTree>
    <p:extLst>
      <p:ext uri="{BB962C8B-B14F-4D97-AF65-F5344CB8AC3E}">
        <p14:creationId xmlns:p14="http://schemas.microsoft.com/office/powerpoint/2010/main" val="14290457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30</a:t>
            </a:fld>
            <a:endParaRPr lang="tr-TR"/>
          </a:p>
        </p:txBody>
      </p:sp>
    </p:spTree>
    <p:extLst>
      <p:ext uri="{BB962C8B-B14F-4D97-AF65-F5344CB8AC3E}">
        <p14:creationId xmlns:p14="http://schemas.microsoft.com/office/powerpoint/2010/main" val="1496246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32</a:t>
            </a:fld>
            <a:endParaRPr lang="tr-TR"/>
          </a:p>
        </p:txBody>
      </p:sp>
    </p:spTree>
    <p:extLst>
      <p:ext uri="{BB962C8B-B14F-4D97-AF65-F5344CB8AC3E}">
        <p14:creationId xmlns:p14="http://schemas.microsoft.com/office/powerpoint/2010/main" val="175425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Projeleri hepimiz biliyoruz. Hepimiz projeler üzerinde çalıştık. Ama bir projeyi tam olarak proje yapan nedir?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Proje Yönetim Enstitüsü’ne göre (PMI)</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Proje, benzersiz bir ürün, hizmet veya sonuç yaratmak için üstlenilen geçici bir çabadır.</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İşte</a:t>
            </a:r>
            <a:r>
              <a:rPr lang="tr-TR" baseline="0" dirty="0" smtClean="0"/>
              <a:t> proje yönetiminin önemi burada karşımıza çıkıyor, çünkü onca çabamızın ardından bir sonuç ortaya çıkmazsa yahut sonuç gereken zamanda ortaya çıkmazsa çabalarımız boşa gider. İşte bu yüzden, </a:t>
            </a:r>
            <a:r>
              <a:rPr lang="tr-TR" dirty="0" smtClean="0"/>
              <a:t>bunu başarıyla tamamlamak için kapsamlı bir proje yönetimine ihtiyacımız var.</a:t>
            </a:r>
          </a:p>
          <a:p>
            <a:r>
              <a:rPr lang="tr-TR" sz="1200" b="0" i="0" kern="1200" dirty="0" err="1" smtClean="0">
                <a:solidFill>
                  <a:schemeClr val="tx1"/>
                </a:solidFill>
                <a:effectLst/>
                <a:latin typeface="+mn-lt"/>
                <a:ea typeface="+mn-ea"/>
                <a:cs typeface="+mn-cs"/>
              </a:rPr>
              <a:t>tempəˌrerē</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ənˈdevər</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3</a:t>
            </a:fld>
            <a:endParaRPr lang="tr-TR"/>
          </a:p>
        </p:txBody>
      </p:sp>
    </p:spTree>
    <p:extLst>
      <p:ext uri="{BB962C8B-B14F-4D97-AF65-F5344CB8AC3E}">
        <p14:creationId xmlns:p14="http://schemas.microsoft.com/office/powerpoint/2010/main" val="30010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Projeler genellikle ilk bakışta göründüğünden daha karmaşık olduğundan ve çoğu zaman ancak bütün bir ekibin işbirliğiyle gerçekleştirilebildiğinden, çok sayıda organizasyon becerisi ve  projenin</a:t>
            </a:r>
            <a:r>
              <a:rPr lang="tr-TR" baseline="0" dirty="0" smtClean="0"/>
              <a:t> </a:t>
            </a:r>
            <a:r>
              <a:rPr lang="tr-TR" dirty="0" smtClean="0"/>
              <a:t>yönetimini gerektirir.</a:t>
            </a:r>
          </a:p>
          <a:p>
            <a:pPr marL="0" indent="0">
              <a:buNone/>
            </a:pPr>
            <a:r>
              <a:rPr lang="tr-TR" dirty="0" smtClean="0"/>
              <a:t>Bu sebeple;</a:t>
            </a:r>
          </a:p>
          <a:p>
            <a:endParaRPr lang="tr-TR" dirty="0" smtClean="0"/>
          </a:p>
          <a:p>
            <a:r>
              <a:rPr lang="tr-TR" dirty="0" smtClean="0"/>
              <a:t>Proje Yönetiminin </a:t>
            </a:r>
            <a:r>
              <a:rPr lang="tr-TR" dirty="0" err="1" smtClean="0"/>
              <a:t>traihi</a:t>
            </a:r>
            <a:r>
              <a:rPr lang="tr-TR" dirty="0" smtClean="0"/>
              <a:t> hakkında ne düşünüyorsunuz? Proje yönetimi kaç yaşında? 50 yıl? 100 belki? </a:t>
            </a:r>
          </a:p>
          <a:p>
            <a:endParaRPr lang="tr-TR" dirty="0" smtClean="0"/>
          </a:p>
          <a:p>
            <a:r>
              <a:rPr lang="tr-TR" dirty="0" smtClean="0"/>
              <a:t>Proje yönetimi, en son teknoloji ile olmasa da, eski Mısırlıların günlerinde zaten vardı.</a:t>
            </a:r>
          </a:p>
          <a:p>
            <a:r>
              <a:rPr lang="tr-TR" dirty="0" smtClean="0"/>
              <a:t> Sıkça bahsedilen bir örnek, katı bir programa göre inşa edilmesi gereken piramitler</a:t>
            </a:r>
            <a:r>
              <a:rPr lang="tr-TR" baseline="0" dirty="0" smtClean="0"/>
              <a:t> </a:t>
            </a:r>
            <a:r>
              <a:rPr lang="tr-TR" dirty="0" err="1" smtClean="0"/>
              <a:t>Firavun'un</a:t>
            </a:r>
            <a:r>
              <a:rPr lang="tr-TR" dirty="0" smtClean="0"/>
              <a:t> ölümünden önce tamamlanması gerekiyordu. </a:t>
            </a:r>
          </a:p>
          <a:p>
            <a:r>
              <a:rPr lang="tr-TR" dirty="0" smtClean="0"/>
              <a:t>Organizasyon, bugün olduğu gibi, kapsam, zaman ve bütçeye dayanıyordu. Kriz yönetimi bile projenin önemli bir parçasıydı çünkü </a:t>
            </a:r>
            <a:r>
              <a:rPr lang="tr-TR" dirty="0" err="1" smtClean="0"/>
              <a:t>Firavun'un</a:t>
            </a:r>
            <a:r>
              <a:rPr lang="tr-TR" dirty="0" smtClean="0"/>
              <a:t> zamanından önce ölmesi ihtimaline karşı hazırlıklı olunması</a:t>
            </a:r>
            <a:r>
              <a:rPr lang="tr-TR" baseline="0" dirty="0" smtClean="0"/>
              <a:t> </a:t>
            </a:r>
            <a:r>
              <a:rPr lang="tr-TR" dirty="0" err="1" smtClean="0"/>
              <a:t>gerekiyordu.Bu</a:t>
            </a:r>
            <a:r>
              <a:rPr lang="tr-TR" dirty="0" smtClean="0"/>
              <a:t>, proje yönetiminin 4.000 yıldan çok daha eski olduğu anlamına gelir. Bu oldukça eski, değil mi?</a:t>
            </a:r>
          </a:p>
          <a:p>
            <a:endParaRPr lang="tr-TR" dirty="0" smtClean="0"/>
          </a:p>
          <a:p>
            <a:r>
              <a:rPr lang="tr-TR" dirty="0" smtClean="0"/>
              <a:t>Şimdi birkaç on yıl öncesine gidelim</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4</a:t>
            </a:fld>
            <a:endParaRPr lang="tr-TR"/>
          </a:p>
        </p:txBody>
      </p:sp>
    </p:spTree>
    <p:extLst>
      <p:ext uri="{BB962C8B-B14F-4D97-AF65-F5344CB8AC3E}">
        <p14:creationId xmlns:p14="http://schemas.microsoft.com/office/powerpoint/2010/main" val="1174243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bu çok gizli, yıkıcı ve tehlikeli proje;</a:t>
            </a:r>
            <a:r>
              <a:rPr lang="tr-TR" baseline="0" dirty="0" smtClean="0"/>
              <a:t> </a:t>
            </a:r>
            <a:r>
              <a:rPr lang="tr-TR" dirty="0" smtClean="0"/>
              <a:t>proje yönetimi metodolojilerinin geliştirilmesine katkıda</a:t>
            </a:r>
            <a:r>
              <a:rPr lang="tr-TR" baseline="0" dirty="0" smtClean="0"/>
              <a:t> bulunmuş.</a:t>
            </a: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Hitlerin Almanya'sından kaçan ünlü fizikçiler Almanya'nın atom bombası üzerinde çalıştığını duyunca Einstein ile birlikte dönemin Amerikan başkanına mektup yazdılar.  Mektupta atom bombasının Almanlardan önce bitirilmemesi durumunda,  Amerika'nın da sonunun gelebileceğini söylediler.  Manhattan projesi bu talebin üzerine başkan seviyesinde takip edilen, dünyanın en pahalı ve en büyük projelerinden biri olarak başladı.  Projenin başında ünlü bir fizikçi ve bir </a:t>
            </a:r>
            <a:r>
              <a:rPr lang="tr-TR" dirty="0" err="1" smtClean="0"/>
              <a:t>genaral</a:t>
            </a:r>
            <a:r>
              <a:rPr lang="tr-TR" dirty="0" smtClean="0"/>
              <a:t> vardı. Proje iki yıllık bir çalışma sonucu 130.000 bin çalışanı ile ülkenin bir çok eyaletinde eş zamanlı başladı ve devam etti.  Bu proje uzun ve yoğun uğraşlar sonunda bitirildi. Almanlar proje çalışmalarına hala devam ediyorlardı ve Amerika da bu projenin başladığından bile haberleri yoktu.</a:t>
            </a:r>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Manhattan Projesi, sonuçta insanlık tarihinin en büyük ayıplarından birini üretmiş olsa da çok başarılı bir proje olarak proje yönetimi derslerinde yerini aldı. Dağıtık bir coğrafyada , 130 bin kişiyle böyle zor bir projenin başarıyla tamamlanması çok zordu. Bir projenin zamanında ve başarılı bir şekilde sonuçlanması için,  kritik yol adı verilen yol üzerindeki tüm görevlerin, zamanında ve planlandığı şekilde yerine getirilmesi gerekir. Bunun için daha başlangıçta tüm risklerin önceden planlanmış ve gerekli olanlar için önleyici aksiyonların  belirlenmesi gerekir . 130 bin insanın çalıştığı bir projede bunu başarabilmek proje yöneticileri için olağanüstü bir başarı olsa gerek.</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fontAlgn="auto"/>
            <a:r>
              <a:rPr lang="tr-TR" sz="1200" b="1" i="0" kern="1200" dirty="0" smtClean="0">
                <a:solidFill>
                  <a:schemeClr val="tx1"/>
                </a:solidFill>
                <a:effectLst/>
                <a:latin typeface="+mn-lt"/>
                <a:ea typeface="+mn-ea"/>
                <a:cs typeface="+mn-cs"/>
              </a:rPr>
              <a:t>Hedef neresi ve kim olacaktı?</a:t>
            </a:r>
          </a:p>
          <a:p>
            <a:pPr fontAlgn="auto"/>
            <a:r>
              <a:rPr lang="tr-TR" sz="1200" b="0" i="0" kern="1200" dirty="0" smtClean="0">
                <a:solidFill>
                  <a:schemeClr val="tx1"/>
                </a:solidFill>
                <a:effectLst/>
                <a:latin typeface="+mn-lt"/>
                <a:ea typeface="+mn-ea"/>
                <a:cs typeface="+mn-cs"/>
              </a:rPr>
              <a:t>Atom bombası bulunduktan sonra ABD yönetimi bu silahı ilk olarak Almanlara karşı kullanmayı düşünüyordu. Ancak Almanların savaşın sonlarında direnci düşmüş ve geri çekilmeye başlamışlardı. Bu sebeple Washington yönetimi hedef değiştirerek </a:t>
            </a:r>
            <a:r>
              <a:rPr lang="tr-TR" sz="1200" b="0" i="0" kern="1200" dirty="0" err="1" smtClean="0">
                <a:solidFill>
                  <a:schemeClr val="tx1"/>
                </a:solidFill>
                <a:effectLst/>
                <a:latin typeface="+mn-lt"/>
                <a:ea typeface="+mn-ea"/>
                <a:cs typeface="+mn-cs"/>
              </a:rPr>
              <a:t>Pearl</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Harbour'a</a:t>
            </a:r>
            <a:r>
              <a:rPr lang="tr-TR" sz="1200" b="0" i="0" kern="1200" dirty="0" smtClean="0">
                <a:solidFill>
                  <a:schemeClr val="tx1"/>
                </a:solidFill>
                <a:effectLst/>
                <a:latin typeface="+mn-lt"/>
                <a:ea typeface="+mn-ea"/>
                <a:cs typeface="+mn-cs"/>
              </a:rPr>
              <a:t> saldıran Japonya'yı seçti.</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r>
              <a:rPr lang="tr-TR" sz="1200" b="0" i="0" kern="1200" dirty="0" smtClean="0">
                <a:solidFill>
                  <a:schemeClr val="tx1"/>
                </a:solidFill>
                <a:effectLst/>
                <a:latin typeface="+mn-lt"/>
                <a:ea typeface="+mn-ea"/>
                <a:cs typeface="+mn-cs"/>
              </a:rPr>
              <a:t>Kritik yol, tüm görevler ve süreleri dahil olmak üzere projenizin başlangıcı ve bitişi arasındaki en uzun mesafedir ve bu da size projenin gerçek zamanlamasını net bir şekilde gösterir.</a:t>
            </a:r>
          </a:p>
          <a:p>
            <a:r>
              <a:rPr lang="tr-TR" sz="1200" b="0" i="0" kern="1200" dirty="0" smtClean="0">
                <a:solidFill>
                  <a:schemeClr val="tx1"/>
                </a:solidFill>
                <a:effectLst/>
                <a:latin typeface="+mn-lt"/>
                <a:ea typeface="+mn-ea"/>
                <a:cs typeface="+mn-cs"/>
              </a:rPr>
              <a:t>Projenin</a:t>
            </a:r>
            <a:r>
              <a:rPr lang="tr-TR" sz="1200" b="0" i="0" kern="1200" baseline="0" dirty="0" smtClean="0">
                <a:solidFill>
                  <a:schemeClr val="tx1"/>
                </a:solidFill>
                <a:effectLst/>
                <a:latin typeface="+mn-lt"/>
                <a:ea typeface="+mn-ea"/>
                <a:cs typeface="+mn-cs"/>
              </a:rPr>
              <a:t> tamamlanma süresini hesaplamanın ve hangi faaliyete öncelik tanınması gerektiğini bulmanın bir yoludur.</a:t>
            </a:r>
          </a:p>
          <a:p>
            <a:endParaRPr lang="tr-TR" sz="1200" b="0" i="0" kern="1200" baseline="0" dirty="0" smtClean="0">
              <a:solidFill>
                <a:schemeClr val="tx1"/>
              </a:solidFill>
              <a:effectLst/>
              <a:latin typeface="+mn-lt"/>
              <a:ea typeface="+mn-ea"/>
              <a:cs typeface="+mn-cs"/>
            </a:endParaRPr>
          </a:p>
          <a:p>
            <a:r>
              <a:rPr lang="tr-TR" sz="1200" b="0" i="0" u="sng" kern="1200" dirty="0" smtClean="0">
                <a:solidFill>
                  <a:schemeClr val="tx1"/>
                </a:solidFill>
                <a:effectLst/>
                <a:latin typeface="+mn-lt"/>
                <a:ea typeface="+mn-ea"/>
                <a:cs typeface="+mn-cs"/>
                <a:hlinkClick r:id="rId3"/>
              </a:rPr>
              <a:t>PERT (Program Evaluation </a:t>
            </a:r>
            <a:r>
              <a:rPr lang="tr-TR" sz="1200" b="0" i="0" u="sng" kern="1200" dirty="0" err="1" smtClean="0">
                <a:solidFill>
                  <a:schemeClr val="tx1"/>
                </a:solidFill>
                <a:effectLst/>
                <a:latin typeface="+mn-lt"/>
                <a:ea typeface="+mn-ea"/>
                <a:cs typeface="+mn-cs"/>
                <a:hlinkClick r:id="rId3"/>
              </a:rPr>
              <a:t>and</a:t>
            </a:r>
            <a:r>
              <a:rPr lang="tr-TR" sz="1200" b="0" i="0" u="sng" kern="1200" dirty="0" smtClean="0">
                <a:solidFill>
                  <a:schemeClr val="tx1"/>
                </a:solidFill>
                <a:effectLst/>
                <a:latin typeface="+mn-lt"/>
                <a:ea typeface="+mn-ea"/>
                <a:cs typeface="+mn-cs"/>
                <a:hlinkClick r:id="rId3"/>
              </a:rPr>
              <a:t> </a:t>
            </a:r>
            <a:r>
              <a:rPr lang="tr-TR" sz="1200" b="0" i="0" u="sng" kern="1200" dirty="0" err="1" smtClean="0">
                <a:solidFill>
                  <a:schemeClr val="tx1"/>
                </a:solidFill>
                <a:effectLst/>
                <a:latin typeface="+mn-lt"/>
                <a:ea typeface="+mn-ea"/>
                <a:cs typeface="+mn-cs"/>
                <a:hlinkClick r:id="rId3"/>
              </a:rPr>
              <a:t>Review</a:t>
            </a:r>
            <a:r>
              <a:rPr lang="tr-TR" sz="1200" b="0" i="0" u="sng" kern="1200" dirty="0" smtClean="0">
                <a:solidFill>
                  <a:schemeClr val="tx1"/>
                </a:solidFill>
                <a:effectLst/>
                <a:latin typeface="+mn-lt"/>
                <a:ea typeface="+mn-ea"/>
                <a:cs typeface="+mn-cs"/>
                <a:hlinkClick r:id="rId3"/>
              </a:rPr>
              <a:t> </a:t>
            </a:r>
            <a:r>
              <a:rPr lang="tr-TR" sz="1200" b="0" i="0" u="sng" kern="1200" dirty="0" err="1" smtClean="0">
                <a:solidFill>
                  <a:schemeClr val="tx1"/>
                </a:solidFill>
                <a:effectLst/>
                <a:latin typeface="+mn-lt"/>
                <a:ea typeface="+mn-ea"/>
                <a:cs typeface="+mn-cs"/>
                <a:hlinkClick r:id="rId3"/>
              </a:rPr>
              <a:t>Technique</a:t>
            </a:r>
            <a:r>
              <a:rPr lang="tr-TR" sz="1200" b="0" i="0" u="sng" kern="1200" dirty="0" smtClean="0">
                <a:solidFill>
                  <a:schemeClr val="tx1"/>
                </a:solidFill>
                <a:effectLst/>
                <a:latin typeface="+mn-lt"/>
                <a:ea typeface="+mn-ea"/>
                <a:cs typeface="+mn-cs"/>
                <a:hlinkClick r:id="rId3"/>
              </a:rPr>
              <a:t>)</a:t>
            </a:r>
            <a:r>
              <a:rPr lang="tr-TR" sz="1200" b="0" i="0" kern="1200" dirty="0" smtClean="0">
                <a:solidFill>
                  <a:schemeClr val="tx1"/>
                </a:solidFill>
                <a:effectLst/>
                <a:latin typeface="+mn-lt"/>
                <a:ea typeface="+mn-ea"/>
                <a:cs typeface="+mn-cs"/>
              </a:rPr>
              <a:t> diyagramları ve CPM (Critical </a:t>
            </a:r>
            <a:r>
              <a:rPr lang="tr-TR" sz="1200" b="0" i="0" kern="1200" dirty="0" err="1" smtClean="0">
                <a:solidFill>
                  <a:schemeClr val="tx1"/>
                </a:solidFill>
                <a:effectLst/>
                <a:latin typeface="+mn-lt"/>
                <a:ea typeface="+mn-ea"/>
                <a:cs typeface="+mn-cs"/>
              </a:rPr>
              <a:t>Path</a:t>
            </a:r>
            <a:r>
              <a:rPr lang="tr-TR" sz="1200" b="0" i="0" kern="1200" dirty="0" smtClean="0">
                <a:solidFill>
                  <a:schemeClr val="tx1"/>
                </a:solidFill>
                <a:effectLst/>
                <a:latin typeface="+mn-lt"/>
                <a:ea typeface="+mn-ea"/>
                <a:cs typeface="+mn-cs"/>
              </a:rPr>
              <a:t> </a:t>
            </a:r>
            <a:r>
              <a:rPr lang="tr-TR" sz="1200" b="0" i="0" kern="1200" dirty="0" err="1" smtClean="0">
                <a:solidFill>
                  <a:schemeClr val="tx1"/>
                </a:solidFill>
                <a:effectLst/>
                <a:latin typeface="+mn-lt"/>
                <a:ea typeface="+mn-ea"/>
                <a:cs typeface="+mn-cs"/>
              </a:rPr>
              <a:t>Method</a:t>
            </a:r>
            <a:r>
              <a:rPr lang="tr-TR" sz="1200" b="0" i="0" kern="1200" dirty="0" smtClean="0">
                <a:solidFill>
                  <a:schemeClr val="tx1"/>
                </a:solidFill>
                <a:effectLst/>
                <a:latin typeface="+mn-lt"/>
                <a:ea typeface="+mn-ea"/>
                <a:cs typeface="+mn-cs"/>
              </a:rPr>
              <a:t>) proje yönetimi için kullanılan ve projedeki işlerin sırası, verimliliği, önemi veya aralarında problem olan işlerin ve bu problemlerin etkileri gibi kritik bilgilerin gözlemlenmesi için kullanılan yöntemlerdir</a:t>
            </a:r>
            <a:endParaRPr lang="tr-TR"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5</a:t>
            </a:fld>
            <a:endParaRPr lang="tr-TR"/>
          </a:p>
        </p:txBody>
      </p:sp>
    </p:spTree>
    <p:extLst>
      <p:ext uri="{BB962C8B-B14F-4D97-AF65-F5344CB8AC3E}">
        <p14:creationId xmlns:p14="http://schemas.microsoft.com/office/powerpoint/2010/main" val="5644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tr-TR" sz="1200" b="1" i="1" kern="1200" dirty="0" smtClean="0">
                <a:solidFill>
                  <a:schemeClr val="tx1"/>
                </a:solidFill>
                <a:effectLst/>
                <a:latin typeface="+mn-lt"/>
                <a:ea typeface="+mn-ea"/>
                <a:cs typeface="+mn-cs"/>
              </a:rPr>
              <a:t>Demir Üçgen,</a:t>
            </a:r>
            <a:r>
              <a:rPr lang="tr-TR" sz="1200" b="0" i="0" kern="1200" dirty="0" smtClean="0">
                <a:solidFill>
                  <a:schemeClr val="tx1"/>
                </a:solidFill>
                <a:effectLst/>
                <a:latin typeface="+mn-lt"/>
                <a:ea typeface="+mn-ea"/>
                <a:cs typeface="+mn-cs"/>
              </a:rPr>
              <a:t> bir projenin uygulanması ve yürütülmesinden kaynaklanabilecek zorlukları analiz edebilmek için yöneticiler tarafından kullanılan bir yöntemdir. </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Bu üçgende herhangi bir sabit değiştiğinde diğer iki sabitinde değişmesi gerekir. Burada en büyük görev</a:t>
            </a:r>
            <a:r>
              <a:rPr lang="tr-TR" sz="1200" b="1" i="1" kern="1200" dirty="0" smtClean="0">
                <a:solidFill>
                  <a:schemeClr val="tx1"/>
                </a:solidFill>
                <a:effectLst/>
                <a:latin typeface="+mn-lt"/>
                <a:ea typeface="+mn-ea"/>
                <a:cs typeface="+mn-cs"/>
              </a:rPr>
              <a:t> proje yöneticisi</a:t>
            </a:r>
            <a:r>
              <a:rPr lang="tr-TR" sz="1200" b="0" i="0" kern="1200" dirty="0" smtClean="0">
                <a:solidFill>
                  <a:schemeClr val="tx1"/>
                </a:solidFill>
                <a:effectLst/>
                <a:latin typeface="+mn-lt"/>
                <a:ea typeface="+mn-ea"/>
                <a:cs typeface="+mn-cs"/>
              </a:rPr>
              <a:t>ne düşer. Proje yöneticisinin işi, bu üçgenin bozulmasını önleyerek bir bütün halinde tutmaktır.</a:t>
            </a: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b="0" i="0" kern="1200" dirty="0" smtClean="0">
                <a:solidFill>
                  <a:schemeClr val="tx1"/>
                </a:solidFill>
                <a:effectLst/>
                <a:latin typeface="+mn-lt"/>
                <a:ea typeface="+mn-ea"/>
                <a:cs typeface="+mn-cs"/>
              </a:rPr>
              <a:t>Ürüne özellikler (</a:t>
            </a:r>
            <a:r>
              <a:rPr lang="tr-TR" sz="1200" b="1" i="0" kern="1200" dirty="0" smtClean="0">
                <a:solidFill>
                  <a:schemeClr val="tx1"/>
                </a:solidFill>
                <a:effectLst/>
                <a:latin typeface="+mn-lt"/>
                <a:ea typeface="+mn-ea"/>
                <a:cs typeface="+mn-cs"/>
              </a:rPr>
              <a:t>kapsam</a:t>
            </a:r>
            <a:r>
              <a:rPr lang="tr-TR" sz="1200" b="0" i="0" kern="1200" dirty="0" smtClean="0">
                <a:solidFill>
                  <a:schemeClr val="tx1"/>
                </a:solidFill>
                <a:effectLst/>
                <a:latin typeface="+mn-lt"/>
                <a:ea typeface="+mn-ea"/>
                <a:cs typeface="+mn-cs"/>
              </a:rPr>
              <a:t>) eklemek için, son tarihi uzatarak yeni çalışmaya (</a:t>
            </a:r>
            <a:r>
              <a:rPr lang="tr-TR" sz="1200" b="1" i="0" kern="1200" dirty="0" smtClean="0">
                <a:solidFill>
                  <a:schemeClr val="tx1"/>
                </a:solidFill>
                <a:effectLst/>
                <a:latin typeface="+mn-lt"/>
                <a:ea typeface="+mn-ea"/>
                <a:cs typeface="+mn-cs"/>
              </a:rPr>
              <a:t>zaman</a:t>
            </a:r>
            <a:r>
              <a:rPr lang="tr-TR" sz="1200" b="0" i="0" kern="1200" dirty="0" smtClean="0">
                <a:solidFill>
                  <a:schemeClr val="tx1"/>
                </a:solidFill>
                <a:effectLst/>
                <a:latin typeface="+mn-lt"/>
                <a:ea typeface="+mn-ea"/>
                <a:cs typeface="+mn-cs"/>
              </a:rPr>
              <a:t>) veya daha hızlı çalışması için kişi ekleyebilir (</a:t>
            </a:r>
            <a:r>
              <a:rPr lang="tr-TR" sz="1200" b="1" i="0" kern="1200" dirty="0" smtClean="0">
                <a:solidFill>
                  <a:schemeClr val="tx1"/>
                </a:solidFill>
                <a:effectLst/>
                <a:latin typeface="+mn-lt"/>
                <a:ea typeface="+mn-ea"/>
                <a:cs typeface="+mn-cs"/>
              </a:rPr>
              <a:t>maliyet</a:t>
            </a:r>
            <a:r>
              <a:rPr lang="tr-TR" sz="1200" b="0" i="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sz="1200" dirty="0" smtClean="0"/>
              <a:t>Yeni bir yazılım projesi geliştirmekten yeni bir ev inşa etmeye kadar herhangi bir proje biraz zaman alır.</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Yazılım Geliştirme projesi aynı zamanda benzersizdir çünkü bu süreç ikinci kez gerçekleşmeyecektir. </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Ayrıca projelerin</a:t>
            </a:r>
            <a:r>
              <a:rPr lang="tr-TR" baseline="0" dirty="0" smtClean="0"/>
              <a:t> </a:t>
            </a:r>
            <a:r>
              <a:rPr lang="tr-TR" dirty="0" smtClean="0"/>
              <a:t>başlangıç ve bitiş - zaman çerçevesi vardır.</a:t>
            </a:r>
          </a:p>
          <a:p>
            <a:pPr marL="0" marR="0" indent="0" algn="l" defTabSz="914400" rtl="0" eaLnBrk="1" fontAlgn="auto" latinLnBrk="0" hangingPunct="1">
              <a:lnSpc>
                <a:spcPct val="100000"/>
              </a:lnSpc>
              <a:spcBef>
                <a:spcPts val="0"/>
              </a:spcBef>
              <a:spcAft>
                <a:spcPts val="0"/>
              </a:spcAft>
              <a:buClrTx/>
              <a:buSzTx/>
              <a:buFontTx/>
              <a:buNone/>
              <a:tabLst/>
              <a:defRPr/>
            </a:pP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Peki</a:t>
            </a:r>
            <a:r>
              <a:rPr lang="tr-TR" baseline="0" dirty="0" smtClean="0"/>
              <a:t> bu zamanı nasıl belirleriz?</a:t>
            </a:r>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Yazılımın bakım süreci ise bir son tanımlanmadığı için devam etmektedir</a:t>
            </a:r>
          </a:p>
          <a:p>
            <a:pPr marL="0" marR="0" indent="0" algn="l" defTabSz="914400" rtl="0" eaLnBrk="1" fontAlgn="auto" latinLnBrk="0" hangingPunct="1">
              <a:lnSpc>
                <a:spcPct val="100000"/>
              </a:lnSpc>
              <a:spcBef>
                <a:spcPts val="0"/>
              </a:spcBef>
              <a:spcAft>
                <a:spcPts val="0"/>
              </a:spcAft>
              <a:buClrTx/>
              <a:buSzTx/>
              <a:buFontTx/>
              <a:buNone/>
              <a:tabLst/>
              <a:defRPr/>
            </a:pPr>
            <a:endParaRPr lang="tr-TR" sz="1200" b="0" i="0" kern="1200" dirty="0" smtClean="0">
              <a:solidFill>
                <a:schemeClr val="tx1"/>
              </a:solidFill>
              <a:effectLst/>
              <a:latin typeface="+mn-lt"/>
              <a:ea typeface="+mn-ea"/>
              <a:cs typeface="+mn-cs"/>
            </a:endParaRPr>
          </a:p>
        </p:txBody>
      </p:sp>
      <p:sp>
        <p:nvSpPr>
          <p:cNvPr id="4" name="Slayt Numarası Yer Tutucusu 3"/>
          <p:cNvSpPr>
            <a:spLocks noGrp="1"/>
          </p:cNvSpPr>
          <p:nvPr>
            <p:ph type="sldNum" sz="quarter" idx="10"/>
          </p:nvPr>
        </p:nvSpPr>
        <p:spPr/>
        <p:txBody>
          <a:bodyPr/>
          <a:lstStyle/>
          <a:p>
            <a:fld id="{53D8AF7C-8318-4537-B7F8-42DDB6D5765B}" type="slidenum">
              <a:rPr lang="tr-TR" smtClean="0"/>
              <a:t>6</a:t>
            </a:fld>
            <a:endParaRPr lang="tr-TR"/>
          </a:p>
        </p:txBody>
      </p:sp>
    </p:spTree>
    <p:extLst>
      <p:ext uri="{BB962C8B-B14F-4D97-AF65-F5344CB8AC3E}">
        <p14:creationId xmlns:p14="http://schemas.microsoft.com/office/powerpoint/2010/main" val="4287166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p>
          <a:p>
            <a:endParaRPr lang="tr-T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Bir proje belirli bir kapsam ve karmaşıklığa dayanıyorsa, tüm süreç için belirli bir temel yapı tanımlamak önemlidir. </a:t>
            </a:r>
          </a:p>
          <a:p>
            <a:r>
              <a:rPr lang="tr-TR" sz="1200" b="0" i="0" kern="1200" dirty="0" smtClean="0">
                <a:solidFill>
                  <a:schemeClr val="tx1"/>
                </a:solidFill>
                <a:effectLst/>
                <a:latin typeface="+mn-lt"/>
                <a:ea typeface="+mn-ea"/>
                <a:cs typeface="+mn-cs"/>
              </a:rPr>
              <a:t>çok </a:t>
            </a:r>
            <a:r>
              <a:rPr lang="tr-TR" sz="1200" b="0" i="0" kern="1200" dirty="0" err="1" smtClean="0">
                <a:solidFill>
                  <a:schemeClr val="tx1"/>
                </a:solidFill>
                <a:effectLst/>
                <a:latin typeface="+mn-lt"/>
                <a:ea typeface="+mn-ea"/>
                <a:cs typeface="+mn-cs"/>
              </a:rPr>
              <a:t>gelişmişS</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7</a:t>
            </a:fld>
            <a:endParaRPr lang="tr-TR"/>
          </a:p>
        </p:txBody>
      </p:sp>
    </p:spTree>
    <p:extLst>
      <p:ext uri="{BB962C8B-B14F-4D97-AF65-F5344CB8AC3E}">
        <p14:creationId xmlns:p14="http://schemas.microsoft.com/office/powerpoint/2010/main" val="4021055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smtClean="0"/>
          </a:p>
          <a:p>
            <a:r>
              <a:rPr lang="tr-TR" dirty="0" smtClean="0"/>
              <a:t>Bu nedenle, bir proje, proje katılımcıları tarafından arka arkaya - yani birbiri ardına - yürütülen belirli aşamalara bölünür. </a:t>
            </a:r>
          </a:p>
          <a:p>
            <a:r>
              <a:rPr lang="tr-TR" dirty="0" smtClean="0"/>
              <a:t>Projenin niteliğine bağlı olarak bu yapı biraz değişebilir.</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 Proje Yönetim Enstitüsü beş aşamayı ayırt eder: başlatma / başlatma, planlama, yürütme, kontrol, tamamlama</a:t>
            </a:r>
          </a:p>
          <a:p>
            <a:r>
              <a:rPr lang="tr-TR"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tr-TR" dirty="0" smtClean="0"/>
              <a:t>Her proje türü aynı yaklaşımı izlemez. Bunun yerine, zamanla farklı proje türleri için ve farklı endüstrilerde farklı proje yönetim yöntemleri oluşturulmuştur. </a:t>
            </a:r>
          </a:p>
          <a:p>
            <a:endParaRPr lang="tr-TR" dirty="0" smtClean="0"/>
          </a:p>
          <a:p>
            <a:endParaRPr lang="tr-TR" dirty="0" smtClean="0"/>
          </a:p>
          <a:p>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8</a:t>
            </a:fld>
            <a:endParaRPr lang="tr-TR"/>
          </a:p>
        </p:txBody>
      </p:sp>
    </p:spTree>
    <p:extLst>
      <p:ext uri="{BB962C8B-B14F-4D97-AF65-F5344CB8AC3E}">
        <p14:creationId xmlns:p14="http://schemas.microsoft.com/office/powerpoint/2010/main" val="103812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Proje planlamasında temel faktörler: • Proje amacının tanımlanması • Projenin beklenen sonuçlarının açıklanması • Görevlerin tanımlanması • Kilometre ta </a:t>
            </a:r>
            <a:r>
              <a:rPr lang="tr-TR" dirty="0" err="1" smtClean="0"/>
              <a:t>şları</a:t>
            </a:r>
            <a:r>
              <a:rPr lang="tr-TR" dirty="0" smtClean="0"/>
              <a:t> ve teslim tarihlerinin saptanması • Öngörüler</a:t>
            </a:r>
            <a:endParaRPr lang="tr-TR" dirty="0"/>
          </a:p>
        </p:txBody>
      </p:sp>
      <p:sp>
        <p:nvSpPr>
          <p:cNvPr id="4" name="Slayt Numarası Yer Tutucusu 3"/>
          <p:cNvSpPr>
            <a:spLocks noGrp="1"/>
          </p:cNvSpPr>
          <p:nvPr>
            <p:ph type="sldNum" sz="quarter" idx="10"/>
          </p:nvPr>
        </p:nvSpPr>
        <p:spPr/>
        <p:txBody>
          <a:bodyPr/>
          <a:lstStyle/>
          <a:p>
            <a:fld id="{53D8AF7C-8318-4537-B7F8-42DDB6D5765B}" type="slidenum">
              <a:rPr lang="tr-TR" smtClean="0"/>
              <a:t>9</a:t>
            </a:fld>
            <a:endParaRPr lang="tr-TR"/>
          </a:p>
        </p:txBody>
      </p:sp>
    </p:spTree>
    <p:extLst>
      <p:ext uri="{BB962C8B-B14F-4D97-AF65-F5344CB8AC3E}">
        <p14:creationId xmlns:p14="http://schemas.microsoft.com/office/powerpoint/2010/main" val="366030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tr-TR" smtClean="0"/>
              <a:t>Asıl başlık stili için tıklatın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p:txBody>
          <a:bodyPr/>
          <a:lstStyle/>
          <a:p>
            <a:fld id="{0B5AEE6C-B85F-4318-AD3B-A29561D29201}"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8922520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35190605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smtClean="0"/>
              <a:t>Asıl başlık stili için tıklatın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15816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1773466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tr-TR" smtClean="0"/>
              <a:t>Asıl başlık stili için tıklatın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652535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tr-TR" smtClean="0"/>
              <a:t>Asıl başlık stili için tıklatın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smtClean="0"/>
              <a:t>Asıl metin stillerini düzenle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7E25D0C9-4C0C-48A6-8413-383CC809EFC6}"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1830401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95E0A5C3-FD23-4112-92FD-FC4FA2689AE7}"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11723091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697DFC49-5B21-422E-AB00-A98C28DE56EC}"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37286892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76FD61E2-4D04-4EE9-916B-0166B73043D1}"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13958836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04725810-F000-48C7-AA40-38325F711BAF}" type="datetime1">
              <a:rPr lang="tr-TR" smtClean="0"/>
              <a:t>17.03.2022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4136185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B6CB5711-AD2A-414C-AEB8-95765C76679A}" type="datetime1">
              <a:rPr lang="tr-TR" smtClean="0"/>
              <a:t>17.03.2022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1750831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9C34D485-9905-4C7E-A35F-B8D526171E7A}" type="datetime1">
              <a:rPr lang="tr-TR" smtClean="0"/>
              <a:t>17.03.2022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490248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C64FA59D-598F-46E8-B111-AE8A752CDF14}" type="datetime1">
              <a:rPr lang="tr-TR" smtClean="0"/>
              <a:t>17.03.2022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34560918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48EBF7-904B-4A0E-93AF-44609ECB2437}" type="datetime1">
              <a:rPr lang="tr-TR" smtClean="0"/>
              <a:t>17.03.2022</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3125445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tr-TR" smtClean="0"/>
              <a:t>Asıl başlık stili için tıklatın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D1BDECA0-C1E7-48AC-86FF-3F3090B3BB22}" type="datetime1">
              <a:rPr lang="tr-TR" smtClean="0"/>
              <a:t>17.03.2022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1545637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08AA5FB0-9E23-47D2-A75D-AC71FA9BA60F}" type="datetime1">
              <a:rPr lang="tr-TR" smtClean="0"/>
              <a:t>17.03.2022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3653FD8C-326F-4A54-848F-ADE52E4C09C3}" type="slidenum">
              <a:rPr lang="tr-TR" smtClean="0"/>
              <a:t>‹#›</a:t>
            </a:fld>
            <a:endParaRPr lang="tr-TR"/>
          </a:p>
        </p:txBody>
      </p:sp>
    </p:spTree>
    <p:extLst>
      <p:ext uri="{BB962C8B-B14F-4D97-AF65-F5344CB8AC3E}">
        <p14:creationId xmlns:p14="http://schemas.microsoft.com/office/powerpoint/2010/main" val="29541405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E25D0C9-4C0C-48A6-8413-383CC809EFC6}" type="datetime1">
              <a:rPr lang="tr-TR" smtClean="0"/>
              <a:t>17.03.2022</a:t>
            </a:fld>
            <a:endParaRPr lang="tr-TR"/>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653FD8C-326F-4A54-848F-ADE52E4C09C3}" type="slidenum">
              <a:rPr lang="tr-TR" smtClean="0"/>
              <a:t>‹#›</a:t>
            </a:fld>
            <a:endParaRPr lang="tr-TR"/>
          </a:p>
        </p:txBody>
      </p:sp>
    </p:spTree>
    <p:extLst>
      <p:ext uri="{BB962C8B-B14F-4D97-AF65-F5344CB8AC3E}">
        <p14:creationId xmlns:p14="http://schemas.microsoft.com/office/powerpoint/2010/main" val="2434026822"/>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iso.org/standard/63712.html"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hyperlink" Target="https://soject.com/models-of-the-software-development-life-cycle/" TargetMode="Externa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png"/><Relationship Id="rId7" Type="http://schemas.openxmlformats.org/officeDocument/2006/relationships/hyperlink" Target="incremental_model_monalisa.jpg" TargetMode="External"/><Relationship Id="rId2" Type="http://schemas.openxmlformats.org/officeDocument/2006/relationships/hyperlink" Target="https://tr.wikipedia.org/wiki/Waterfall_model" TargetMode="Externa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tr.wikipedia.org/wiki/V-Model_(Yaz%C4%B1l%C4%B1m_geli%C5%9Ftirme)#:~:text=V%2Dmodel%20(yaz%C4%B1l%C4%B1m%20geli%C5%9Ftirme)%20%C5%9Felale%20(waterfall)%20modelinin,ve%20tipik%20V%20%C5%9Feklini%20olu%C5%9Fturur." TargetMode="External"/><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agilemanifesto.org/principles.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www.pmi.org/about/learn-about-pmi/what-is-project-management"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sana.com/?noredirect"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hyperlink" Target="https://tr.wikipedia.org/wiki/Apollo_Projesi" TargetMode="External"/><Relationship Id="rId3" Type="http://schemas.openxmlformats.org/officeDocument/2006/relationships/hyperlink" Target="https://mis.sadievrenseker.com/2015/02/proje-yonetiminde-pert-cpm-ve-indirgeme-crashing/#:~:text=PERT%20(Program%20Evaluation%20and%20Review,bilgilerin%20g%C3%B6zlemlenmesi%20i%C3%A7in%20kullan%C4%B1lan%20y%C3%B6ntemlerdir." TargetMode="External"/><Relationship Id="rId7" Type="http://schemas.openxmlformats.org/officeDocument/2006/relationships/hyperlink" Target="https://tr.wikipedia.org/wiki/Manhattan_Projesi" TargetMode="External"/><Relationship Id="rId12" Type="http://schemas.openxmlformats.org/officeDocument/2006/relationships/hyperlink" Target="https://serviceproekt.ru/tr/finance/gibkaya-metodologiya-razrabotki-agile-agile-kak-i-kogda/"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hyperlink" Target="https://tr.wikipedia.org/wiki/Gantt_%C3%A7izelgesi" TargetMode="External"/><Relationship Id="rId11" Type="http://schemas.openxmlformats.org/officeDocument/2006/relationships/hyperlink" Target="https://tr.euronews.com/2020/08/06/manhattan-dan-hirosima-atom-bombas-fikri-nasil-ortaya-cikti-ikinci-dunya-savasi-nagasaki" TargetMode="External"/><Relationship Id="rId5" Type="http://schemas.openxmlformats.org/officeDocument/2006/relationships/hyperlink" Target="https://tr.wikipedia.org/wiki/Taylorculuk" TargetMode="External"/><Relationship Id="rId10" Type="http://schemas.openxmlformats.org/officeDocument/2006/relationships/hyperlink" Target="https://tr.wikipedia.org/wiki/NASA" TargetMode="External"/><Relationship Id="rId4" Type="http://schemas.openxmlformats.org/officeDocument/2006/relationships/hyperlink" Target="https://web.archive.org/web/20160309142947/http:/www.canaktan.org/yonetim/yonetim-teorileri/taylor.htm" TargetMode="External"/><Relationship Id="rId9" Type="http://schemas.openxmlformats.org/officeDocument/2006/relationships/hyperlink" Target="https://www.planisware.com/hub/blog/manhattan-project-project-management-during-difficult-tim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normAutofit fontScale="90000"/>
          </a:bodyPr>
          <a:lstStyle/>
          <a:p>
            <a:r>
              <a:rPr lang="tr-TR" dirty="0"/>
              <a:t/>
            </a:r>
            <a:br>
              <a:rPr lang="tr-TR" dirty="0"/>
            </a:br>
            <a:endParaRPr lang="tr-TR" dirty="0"/>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35" y="0"/>
            <a:ext cx="9144000" cy="6858000"/>
          </a:xfrm>
          <a:prstGeom prst="rect">
            <a:avLst/>
          </a:prstGeom>
          <a:effectLst>
            <a:softEdge rad="762000"/>
          </a:effectLst>
        </p:spPr>
      </p:pic>
    </p:spTree>
    <p:extLst>
      <p:ext uri="{BB962C8B-B14F-4D97-AF65-F5344CB8AC3E}">
        <p14:creationId xmlns:p14="http://schemas.microsoft.com/office/powerpoint/2010/main" val="37797786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553453" y="200526"/>
            <a:ext cx="8804770" cy="629653"/>
          </a:xfrm>
        </p:spPr>
        <p:txBody>
          <a:bodyPr>
            <a:normAutofit/>
          </a:bodyPr>
          <a:lstStyle/>
          <a:p>
            <a:r>
              <a:rPr lang="tr-TR" sz="2800" dirty="0"/>
              <a:t>Proje Yönetimindeki Roller </a:t>
            </a:r>
          </a:p>
        </p:txBody>
      </p:sp>
      <p:sp>
        <p:nvSpPr>
          <p:cNvPr id="4" name="Veri Yer Tutucusu 3"/>
          <p:cNvSpPr>
            <a:spLocks noGrp="1"/>
          </p:cNvSpPr>
          <p:nvPr>
            <p:ph type="dt" sz="half" idx="10"/>
          </p:nvPr>
        </p:nvSpPr>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10</a:t>
            </a:fld>
            <a:endParaRPr lang="tr-TR"/>
          </a:p>
        </p:txBody>
      </p:sp>
      <p:sp>
        <p:nvSpPr>
          <p:cNvPr id="7" name="İçerik Yer Tutucusu 6"/>
          <p:cNvSpPr>
            <a:spLocks noGrp="1"/>
          </p:cNvSpPr>
          <p:nvPr>
            <p:ph idx="1"/>
          </p:nvPr>
        </p:nvSpPr>
        <p:spPr>
          <a:xfrm>
            <a:off x="335664" y="932775"/>
            <a:ext cx="11383094" cy="1374735"/>
          </a:xfrm>
          <a:prstGeom prst="rect">
            <a:avLst/>
          </a:prstGeom>
        </p:spPr>
        <p:txBody>
          <a:bodyPr wrap="square">
            <a:spAutoFit/>
          </a:bodyPr>
          <a:lstStyle/>
          <a:p>
            <a:pPr marL="0" indent="0" defTabSz="457200">
              <a:spcBef>
                <a:spcPts val="1000"/>
              </a:spcBef>
              <a:buClr>
                <a:schemeClr val="accent1"/>
              </a:buClr>
              <a:buSzPct val="80000"/>
              <a:buNone/>
            </a:pPr>
            <a:r>
              <a:rPr lang="tr-TR" sz="1500" dirty="0" smtClean="0">
                <a:solidFill>
                  <a:schemeClr val="tx1">
                    <a:lumMod val="75000"/>
                    <a:lumOff val="25000"/>
                  </a:schemeClr>
                </a:solidFill>
              </a:rPr>
              <a:t>Yıllar boyunca, proje yönetim ekipleri sürekli olarak yeni yaklaşımlarla yeni yöntemleri benimsemiş ve bu da kaçınılmaz olarak proje ekipleri içindeki üyelerin işlevlerini de etkilemiştir. Bugün aşina olduğumuz proje yönetimi rollerinin çoğu birkaç yıl önce bile yoktu - ör. </a:t>
            </a:r>
            <a:r>
              <a:rPr lang="tr-TR" sz="1500" dirty="0" err="1" smtClean="0">
                <a:solidFill>
                  <a:schemeClr val="tx1">
                    <a:lumMod val="75000"/>
                    <a:lumOff val="25000"/>
                  </a:schemeClr>
                </a:solidFill>
              </a:rPr>
              <a:t>Scrum</a:t>
            </a:r>
            <a:r>
              <a:rPr lang="tr-TR" sz="1500" dirty="0" smtClean="0">
                <a:solidFill>
                  <a:schemeClr val="tx1">
                    <a:lumMod val="75000"/>
                    <a:lumOff val="25000"/>
                  </a:schemeClr>
                </a:solidFill>
              </a:rPr>
              <a:t> Master veya Ürün Sahibi  </a:t>
            </a:r>
          </a:p>
          <a:p>
            <a:pPr marL="0" indent="0" defTabSz="457200">
              <a:spcBef>
                <a:spcPts val="1000"/>
              </a:spcBef>
              <a:buClr>
                <a:schemeClr val="accent1"/>
              </a:buClr>
              <a:buSzPct val="80000"/>
              <a:buNone/>
            </a:pPr>
            <a:r>
              <a:rPr lang="tr-TR" sz="1500" dirty="0" smtClean="0">
                <a:solidFill>
                  <a:schemeClr val="tx1">
                    <a:lumMod val="75000"/>
                    <a:lumOff val="25000"/>
                  </a:schemeClr>
                </a:solidFill>
              </a:rPr>
              <a:t>Tüm bu yeni ve yine de çok benzer başlıklar arasında ayrım yapmak çoğu zaman zordur. Ancak özünde, bir proje ekibi aşağıdaki geleneksel rolleri kapsar:</a:t>
            </a:r>
            <a:endParaRPr lang="tr-TR" sz="1500" dirty="0">
              <a:solidFill>
                <a:schemeClr val="tx1">
                  <a:lumMod val="75000"/>
                  <a:lumOff val="25000"/>
                </a:schemeClr>
              </a:solidFill>
            </a:endParaRPr>
          </a:p>
        </p:txBody>
      </p:sp>
      <p:sp>
        <p:nvSpPr>
          <p:cNvPr id="8" name="Dikdörtgen 7"/>
          <p:cNvSpPr/>
          <p:nvPr/>
        </p:nvSpPr>
        <p:spPr>
          <a:xfrm>
            <a:off x="335665" y="2521859"/>
            <a:ext cx="5487619" cy="2877711"/>
          </a:xfrm>
          <a:prstGeom prst="rect">
            <a:avLst/>
          </a:prstGeom>
        </p:spPr>
        <p:txBody>
          <a:bodyPr wrap="square">
            <a:spAutoFit/>
          </a:bodyPr>
          <a:lstStyle/>
          <a:p>
            <a:pPr marL="342900" indent="-342900" defTabSz="457200">
              <a:spcBef>
                <a:spcPts val="1000"/>
              </a:spcBef>
              <a:buClr>
                <a:schemeClr val="accent1"/>
              </a:buClr>
              <a:buSzPct val="80000"/>
              <a:buFont typeface="Wingdings 3" charset="2"/>
              <a:buChar char=""/>
            </a:pPr>
            <a:r>
              <a:rPr lang="tr-TR" sz="1200" dirty="0">
                <a:solidFill>
                  <a:schemeClr val="tx1">
                    <a:lumMod val="75000"/>
                    <a:lumOff val="25000"/>
                  </a:schemeClr>
                </a:solidFill>
              </a:rPr>
              <a:t>Sipariş veren: Projeyi başlatan bir kişi var. Ana karar verme yetkisini ve dolayısıyla sorumluluğun çoğunu </a:t>
            </a:r>
            <a:r>
              <a:rPr lang="tr-TR" sz="1200" dirty="0" smtClean="0">
                <a:solidFill>
                  <a:schemeClr val="tx1">
                    <a:lumMod val="75000"/>
                    <a:lumOff val="25000"/>
                  </a:schemeClr>
                </a:solidFill>
              </a:rPr>
              <a:t>taşır</a:t>
            </a:r>
          </a:p>
          <a:p>
            <a:pPr marL="342900" indent="-342900" defTabSz="457200">
              <a:spcBef>
                <a:spcPts val="1000"/>
              </a:spcBef>
              <a:buClr>
                <a:schemeClr val="accent1"/>
              </a:buClr>
              <a:buSzPct val="80000"/>
              <a:buFont typeface="Wingdings 3" charset="2"/>
              <a:buChar char=""/>
            </a:pPr>
            <a:r>
              <a:rPr lang="tr-TR" sz="1200" dirty="0" smtClean="0">
                <a:solidFill>
                  <a:schemeClr val="tx1">
                    <a:lumMod val="75000"/>
                    <a:lumOff val="25000"/>
                  </a:schemeClr>
                </a:solidFill>
              </a:rPr>
              <a:t> Proje </a:t>
            </a:r>
            <a:r>
              <a:rPr lang="tr-TR" sz="1200" dirty="0">
                <a:solidFill>
                  <a:schemeClr val="tx1">
                    <a:lumMod val="75000"/>
                    <a:lumOff val="25000"/>
                  </a:schemeClr>
                </a:solidFill>
              </a:rPr>
              <a:t>yöneticisi: Başlatıcı motor olarak kabul edilirse, proje yöneticisi muhtemelen direksiyon simidi olacaktır. Ekibin yanı sıra tüm görevleri ve süreçleri koordine eder ve projeyi baştan sona (veya iyi gitmediyse ayrılmaya) istenen yöne yönlendirir.</a:t>
            </a:r>
          </a:p>
          <a:p>
            <a:pPr marL="342900" indent="-342900" defTabSz="457200">
              <a:spcBef>
                <a:spcPts val="1000"/>
              </a:spcBef>
              <a:buClr>
                <a:schemeClr val="accent1"/>
              </a:buClr>
              <a:buSzPct val="80000"/>
              <a:buFont typeface="Wingdings 3" charset="2"/>
              <a:buChar char=""/>
            </a:pPr>
            <a:r>
              <a:rPr lang="tr-TR" sz="1200" dirty="0">
                <a:solidFill>
                  <a:schemeClr val="tx1">
                    <a:lumMod val="75000"/>
                    <a:lumOff val="25000"/>
                  </a:schemeClr>
                </a:solidFill>
              </a:rPr>
              <a:t>Ekip: Uygulama için üçüncü temel bileşen proje ekibidir. Proje yöneticisi, mümkün olan en iyi takımı bir araya getirmekten ve her görev için doğru kişiyi bulmaktan sorumludur. İşbirliği esastır ve bireysel ekip üyelerinin uzmanlığı sonuçta tüm projeye fayda sağlar.</a:t>
            </a:r>
          </a:p>
          <a:p>
            <a:pPr marL="342900" indent="-342900" defTabSz="457200">
              <a:spcBef>
                <a:spcPts val="1000"/>
              </a:spcBef>
              <a:buClr>
                <a:schemeClr val="accent1"/>
              </a:buClr>
              <a:buSzPct val="80000"/>
              <a:buFont typeface="Wingdings 3" charset="2"/>
              <a:buChar char=""/>
            </a:pPr>
            <a:r>
              <a:rPr lang="tr-TR" sz="1200" dirty="0">
                <a:solidFill>
                  <a:schemeClr val="tx1">
                    <a:lumMod val="75000"/>
                    <a:lumOff val="25000"/>
                  </a:schemeClr>
                </a:solidFill>
              </a:rPr>
              <a:t>Paydaşlar: Herhangi bir şekilde proje pozisyonu üzerinde talepte bulunan ve böylece proje planlama sürecini etkileyen tüm kişilere paydaş denir. Bu kullanıcılar bile olabilir.</a:t>
            </a:r>
          </a:p>
        </p:txBody>
      </p:sp>
      <p:pic>
        <p:nvPicPr>
          <p:cNvPr id="10" name="Resim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3284" y="2135762"/>
            <a:ext cx="6196570" cy="3982359"/>
          </a:xfrm>
          <a:prstGeom prst="rect">
            <a:avLst/>
          </a:prstGeom>
        </p:spPr>
      </p:pic>
    </p:spTree>
    <p:extLst>
      <p:ext uri="{BB962C8B-B14F-4D97-AF65-F5344CB8AC3E}">
        <p14:creationId xmlns:p14="http://schemas.microsoft.com/office/powerpoint/2010/main" val="5552335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47147" y="233116"/>
            <a:ext cx="8816802" cy="497305"/>
          </a:xfrm>
        </p:spPr>
        <p:txBody>
          <a:bodyPr>
            <a:normAutofit fontScale="90000"/>
          </a:bodyPr>
          <a:lstStyle/>
          <a:p>
            <a:r>
              <a:rPr lang="tr-TR" sz="2800" dirty="0" err="1" smtClean="0"/>
              <a:t>PMI'ye</a:t>
            </a:r>
            <a:r>
              <a:rPr lang="tr-TR" sz="2800" dirty="0" smtClean="0"/>
              <a:t> Göre Proje Yönetiminin 9 Bilgi Alanı</a:t>
            </a:r>
            <a:endParaRPr lang="tr-TR" sz="2800" dirty="0"/>
          </a:p>
        </p:txBody>
      </p:sp>
      <p:sp>
        <p:nvSpPr>
          <p:cNvPr id="3" name="İçerik Yer Tutucusu 2"/>
          <p:cNvSpPr>
            <a:spLocks noGrp="1"/>
          </p:cNvSpPr>
          <p:nvPr>
            <p:ph sz="half" idx="1"/>
          </p:nvPr>
        </p:nvSpPr>
        <p:spPr>
          <a:xfrm>
            <a:off x="447147" y="842211"/>
            <a:ext cx="5062339" cy="5655308"/>
          </a:xfrm>
        </p:spPr>
        <p:txBody>
          <a:bodyPr>
            <a:noAutofit/>
          </a:bodyPr>
          <a:lstStyle/>
          <a:p>
            <a:pPr marL="0" indent="0">
              <a:buNone/>
            </a:pPr>
            <a:r>
              <a:rPr lang="tr-TR" sz="1500" dirty="0">
                <a:solidFill>
                  <a:schemeClr val="accent2"/>
                </a:solidFill>
              </a:rPr>
              <a:t>Entegrasyon Yönetimi</a:t>
            </a:r>
            <a:r>
              <a:rPr lang="tr-TR" sz="1500" dirty="0"/>
              <a:t>: Entegrasyon yönetimi en zorlu görevlerden biridir, çünkü proje uygulama sürecindeki tüm eylemlerin ve tüm katılımcıların ayrıntılı yapılandırmasını, entegrasyonunu ve koordinasyonunu içerir. Proje yöneticileri, tüm disiplinleri uzlaştırmaya ve paydaşların farklı talep ve istekleriyle yüzleşmeye zorlanır. Ayrıntılı bir proje planı geliştirirler.</a:t>
            </a:r>
          </a:p>
          <a:p>
            <a:pPr marL="0" indent="0">
              <a:buNone/>
            </a:pPr>
            <a:r>
              <a:rPr lang="tr-TR" sz="1500" dirty="0">
                <a:solidFill>
                  <a:schemeClr val="accent2"/>
                </a:solidFill>
              </a:rPr>
              <a:t>Proje Kapsam Yönetimi: </a:t>
            </a:r>
            <a:r>
              <a:rPr lang="tr-TR" sz="1500" dirty="0"/>
              <a:t>Sorumlu kişiler, "Projede ne var, ne yok?" sorusuna cevap vermelidir. ve bu bağlamda projenin ilerlemesini </a:t>
            </a:r>
            <a:r>
              <a:rPr lang="tr-TR" sz="1500" dirty="0" smtClean="0"/>
              <a:t>izlerler.</a:t>
            </a:r>
          </a:p>
          <a:p>
            <a:pPr marL="0" indent="0">
              <a:buNone/>
            </a:pPr>
            <a:r>
              <a:rPr lang="tr-TR" sz="1500" dirty="0" smtClean="0"/>
              <a:t> </a:t>
            </a:r>
            <a:r>
              <a:rPr lang="tr-TR" sz="1500" dirty="0" smtClean="0">
                <a:solidFill>
                  <a:schemeClr val="accent2"/>
                </a:solidFill>
              </a:rPr>
              <a:t>Zaman </a:t>
            </a:r>
            <a:r>
              <a:rPr lang="tr-TR" sz="1500" dirty="0">
                <a:solidFill>
                  <a:schemeClr val="accent2"/>
                </a:solidFill>
              </a:rPr>
              <a:t>yönetimi:  </a:t>
            </a:r>
            <a:r>
              <a:rPr lang="tr-TR" sz="1500" dirty="0"/>
              <a:t>Zaten tahmin edebileceğiniz gibi, bu alan zaman çerçevesine ve tüm son teslim tarihlerine uyulması ile ilgilidir. Tüm süreçler listelenmeli, çabalarına göre tahmin edilmeli, bağımlılıklar planlanmalı ve son tarihler/randevular belirlenmeli ve bunlara uyulmalıdır.</a:t>
            </a:r>
          </a:p>
          <a:p>
            <a:pPr marL="0" indent="0">
              <a:buNone/>
            </a:pPr>
            <a:r>
              <a:rPr lang="tr-TR" sz="1500" dirty="0">
                <a:solidFill>
                  <a:schemeClr val="accent2"/>
                </a:solidFill>
              </a:rPr>
              <a:t>Maliyet Yönetimi: </a:t>
            </a:r>
            <a:r>
              <a:rPr lang="tr-TR" sz="1500" dirty="0" smtClean="0"/>
              <a:t>Tabii </a:t>
            </a:r>
            <a:r>
              <a:rPr lang="tr-TR" sz="1500" dirty="0"/>
              <a:t>ki, mali çerçeveye uyum da önemlidir. Bu nedenle, maliyet yönetimi, planlanan maliyetlerin belirlenmesi ve kapsamın aşılmadığından emin olunması görevi ile ilgilenir.</a:t>
            </a:r>
          </a:p>
          <a:p>
            <a:pPr marL="0" indent="0">
              <a:buNone/>
            </a:pPr>
            <a:endParaRPr lang="tr-TR" sz="1500" dirty="0"/>
          </a:p>
        </p:txBody>
      </p:sp>
      <p:sp>
        <p:nvSpPr>
          <p:cNvPr id="7" name="İçerik Yer Tutucusu 6"/>
          <p:cNvSpPr>
            <a:spLocks noGrp="1"/>
          </p:cNvSpPr>
          <p:nvPr>
            <p:ph sz="half" idx="2"/>
          </p:nvPr>
        </p:nvSpPr>
        <p:spPr>
          <a:xfrm>
            <a:off x="5871411" y="842211"/>
            <a:ext cx="6097663" cy="5564276"/>
          </a:xfrm>
        </p:spPr>
        <p:txBody>
          <a:bodyPr>
            <a:noAutofit/>
          </a:bodyPr>
          <a:lstStyle/>
          <a:p>
            <a:pPr marL="0" indent="0">
              <a:buNone/>
            </a:pPr>
            <a:r>
              <a:rPr lang="tr-TR" sz="1500" dirty="0">
                <a:solidFill>
                  <a:schemeClr val="accent2"/>
                </a:solidFill>
              </a:rPr>
              <a:t> Kalite Yönetimi: </a:t>
            </a:r>
            <a:r>
              <a:rPr lang="tr-TR" sz="1500" dirty="0" smtClean="0"/>
              <a:t>Burada odak noktası, ürünle ilgili tüm önemli gereksinimlerin ve taleplerin (en azından!) karşılanmasını sağlamaktır. Hangi kalite gereksinimleri mevcuttur ve bunlar nasıl karşılanabilir veya hatta aşılabilir?</a:t>
            </a:r>
          </a:p>
          <a:p>
            <a:pPr marL="0" indent="0">
              <a:buNone/>
            </a:pPr>
            <a:r>
              <a:rPr lang="tr-TR" sz="1500" dirty="0" smtClean="0"/>
              <a:t> </a:t>
            </a:r>
            <a:r>
              <a:rPr lang="tr-TR" sz="1500" dirty="0">
                <a:solidFill>
                  <a:schemeClr val="accent2"/>
                </a:solidFill>
              </a:rPr>
              <a:t>İK Yönetimi: </a:t>
            </a:r>
            <a:r>
              <a:rPr lang="tr-TR" sz="1500" dirty="0" smtClean="0"/>
              <a:t>Proje ekibi projeyi en iyi şekilde tamamlamalıdır. Kesinlikle. Ancak bunu sağlamak için İK yönetimi ekibi mümkün olan en iyi şekilde bir araya getirmeye çalışmalıdır. Kime ihtiyaç var? Hangi roller atanacak? Üyelerin yerine getirmesi gereken görevler nelerdir? İnsanlar hangi niteliklere sahip olmalıdır?</a:t>
            </a:r>
          </a:p>
          <a:p>
            <a:pPr marL="0" indent="0">
              <a:buNone/>
            </a:pPr>
            <a:r>
              <a:rPr lang="tr-TR" sz="1500" dirty="0" smtClean="0"/>
              <a:t> </a:t>
            </a:r>
            <a:r>
              <a:rPr lang="tr-TR" sz="1500" dirty="0">
                <a:solidFill>
                  <a:schemeClr val="accent2"/>
                </a:solidFill>
              </a:rPr>
              <a:t>İletişim Yönetimi: </a:t>
            </a:r>
            <a:r>
              <a:rPr lang="tr-TR" sz="1500" dirty="0" smtClean="0"/>
              <a:t>İletişim, başarıyı veya başarısızlığı belirleyen en önemli parametrelerden biridir. Bu nedenle, ekibin iyi ve verimli çalışması için ihtiyaç duyduğu tüm bilgileri sağlamak önemlidir.</a:t>
            </a:r>
          </a:p>
          <a:p>
            <a:pPr marL="0" indent="0">
              <a:buNone/>
            </a:pPr>
            <a:r>
              <a:rPr lang="tr-TR" sz="1500" dirty="0">
                <a:solidFill>
                  <a:schemeClr val="accent2"/>
                </a:solidFill>
              </a:rPr>
              <a:t>Risk Yönetimi: </a:t>
            </a:r>
            <a:r>
              <a:rPr lang="tr-TR" sz="1500" dirty="0" smtClean="0"/>
              <a:t>Projeler her zaman risk ve tehlikelerle ilişkilidir. En büyüğü muhtemelen projenin iptal edilmesi gerektiğidir. Riskler, gerçekten meydana geldiklerinde hızlı tepki verebilmek için önceden tanımlanmalıdır.</a:t>
            </a:r>
          </a:p>
          <a:p>
            <a:pPr marL="0" indent="0">
              <a:buNone/>
            </a:pPr>
            <a:r>
              <a:rPr lang="tr-TR" sz="1500" dirty="0" smtClean="0"/>
              <a:t> </a:t>
            </a:r>
            <a:r>
              <a:rPr lang="tr-TR" sz="1500" dirty="0">
                <a:solidFill>
                  <a:schemeClr val="accent2"/>
                </a:solidFill>
              </a:rPr>
              <a:t>Tedarik Yönetimi: </a:t>
            </a:r>
            <a:r>
              <a:rPr lang="tr-TR" sz="1500" dirty="0" smtClean="0"/>
              <a:t>Proje için ihtiyaç duyulan her şey - donanım, yazılım, tesisler ve hatta lisanslar - getirilmelidir. Bu, tedarik yönetiminin ana sorumluluğudur.</a:t>
            </a:r>
            <a:endParaRPr lang="tr-TR" sz="1500" dirty="0"/>
          </a:p>
        </p:txBody>
      </p:sp>
      <p:sp>
        <p:nvSpPr>
          <p:cNvPr id="4" name="Veri Yer Tutucusu 3"/>
          <p:cNvSpPr>
            <a:spLocks noGrp="1"/>
          </p:cNvSpPr>
          <p:nvPr>
            <p:ph type="dt" sz="half" idx="10"/>
          </p:nvPr>
        </p:nvSpPr>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3653FD8C-326F-4A54-848F-ADE52E4C09C3}" type="slidenum">
              <a:rPr lang="tr-TR" smtClean="0"/>
              <a:t>11</a:t>
            </a:fld>
            <a:endParaRPr lang="tr-TR"/>
          </a:p>
        </p:txBody>
      </p:sp>
    </p:spTree>
    <p:extLst>
      <p:ext uri="{BB962C8B-B14F-4D97-AF65-F5344CB8AC3E}">
        <p14:creationId xmlns:p14="http://schemas.microsoft.com/office/powerpoint/2010/main" val="8299286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48705" y="437976"/>
            <a:ext cx="7043295" cy="5282470"/>
          </a:xfrm>
          <a:effectLst>
            <a:softEdge rad="215900"/>
          </a:effectLst>
        </p:spPr>
      </p:pic>
      <p:sp>
        <p:nvSpPr>
          <p:cNvPr id="10" name="Metin Yer Tutucusu 9"/>
          <p:cNvSpPr>
            <a:spLocks noGrp="1"/>
          </p:cNvSpPr>
          <p:nvPr>
            <p:ph type="body" sz="half" idx="2"/>
          </p:nvPr>
        </p:nvSpPr>
        <p:spPr>
          <a:xfrm>
            <a:off x="205652" y="450134"/>
            <a:ext cx="4499811" cy="779519"/>
          </a:xfrm>
        </p:spPr>
        <p:txBody>
          <a:bodyPr>
            <a:noAutofit/>
          </a:bodyPr>
          <a:lstStyle/>
          <a:p>
            <a:r>
              <a:rPr lang="tr-TR" sz="2000" dirty="0" smtClean="0">
                <a:solidFill>
                  <a:schemeClr val="accent2"/>
                </a:solidFill>
              </a:rPr>
              <a:t>Software Development Life </a:t>
            </a:r>
            <a:r>
              <a:rPr lang="tr-TR" sz="2000" dirty="0" err="1" smtClean="0">
                <a:solidFill>
                  <a:schemeClr val="accent2"/>
                </a:solidFill>
              </a:rPr>
              <a:t>Cycle</a:t>
            </a:r>
            <a:r>
              <a:rPr lang="tr-TR" sz="2000" dirty="0" smtClean="0">
                <a:solidFill>
                  <a:schemeClr val="accent2"/>
                </a:solidFill>
              </a:rPr>
              <a:t> (SDLC) deyince </a:t>
            </a:r>
            <a:r>
              <a:rPr lang="tr-TR" sz="2000" dirty="0">
                <a:solidFill>
                  <a:schemeClr val="accent2"/>
                </a:solidFill>
              </a:rPr>
              <a:t>ne anlıyoruz </a:t>
            </a:r>
            <a:r>
              <a:rPr lang="tr-TR" sz="2000" dirty="0" smtClean="0">
                <a:solidFill>
                  <a:schemeClr val="accent2"/>
                </a:solidFill>
              </a:rPr>
              <a:t>? </a:t>
            </a:r>
          </a:p>
        </p:txBody>
      </p:sp>
      <p:sp>
        <p:nvSpPr>
          <p:cNvPr id="4" name="Veri Yer Tutucusu 3"/>
          <p:cNvSpPr>
            <a:spLocks noGrp="1"/>
          </p:cNvSpPr>
          <p:nvPr>
            <p:ph type="dt" sz="half" idx="10"/>
          </p:nvPr>
        </p:nvSpPr>
        <p:spPr/>
        <p:txBody>
          <a:bodyPr/>
          <a:lstStyle/>
          <a:p>
            <a:fld id="{CF083EE2-47C7-4E15-9F50-2B155EB1B856}" type="datetime1">
              <a:rPr lang="tr-TR" smtClean="0"/>
              <a:t>17.03.2022</a:t>
            </a:fld>
            <a:endParaRPr lang="tr-TR"/>
          </a:p>
        </p:txBody>
      </p:sp>
      <p:sp>
        <p:nvSpPr>
          <p:cNvPr id="5" name="Altbilgi Yer Tutucusu 4"/>
          <p:cNvSpPr>
            <a:spLocks noGrp="1"/>
          </p:cNvSpPr>
          <p:nvPr>
            <p:ph type="ftr" sz="quarter" idx="11"/>
          </p:nvPr>
        </p:nvSpPr>
        <p:spPr/>
        <p:txBody>
          <a:bodyPr/>
          <a:lstStyle/>
          <a:p>
            <a:r>
              <a:rPr lang="tr-TR" dirty="0"/>
              <a:t>https://flexagon.com/7-software-development-models-you-should-know/</a:t>
            </a:r>
          </a:p>
        </p:txBody>
      </p:sp>
      <p:sp>
        <p:nvSpPr>
          <p:cNvPr id="6" name="Slayt Numarası Yer Tutucusu 5"/>
          <p:cNvSpPr>
            <a:spLocks noGrp="1"/>
          </p:cNvSpPr>
          <p:nvPr>
            <p:ph type="sldNum" sz="quarter" idx="12"/>
          </p:nvPr>
        </p:nvSpPr>
        <p:spPr/>
        <p:txBody>
          <a:bodyPr/>
          <a:lstStyle/>
          <a:p>
            <a:fld id="{3653FD8C-326F-4A54-848F-ADE52E4C09C3}" type="slidenum">
              <a:rPr lang="tr-TR" smtClean="0"/>
              <a:t>12</a:t>
            </a:fld>
            <a:endParaRPr lang="tr-TR"/>
          </a:p>
        </p:txBody>
      </p:sp>
      <p:sp>
        <p:nvSpPr>
          <p:cNvPr id="2" name="Metin kutusu 1"/>
          <p:cNvSpPr txBox="1"/>
          <p:nvPr/>
        </p:nvSpPr>
        <p:spPr>
          <a:xfrm>
            <a:off x="132347" y="1242298"/>
            <a:ext cx="5329990" cy="2554545"/>
          </a:xfrm>
          <a:prstGeom prst="rect">
            <a:avLst/>
          </a:prstGeom>
          <a:noFill/>
        </p:spPr>
        <p:txBody>
          <a:bodyPr wrap="square" rtlCol="0">
            <a:spAutoFit/>
          </a:bodyPr>
          <a:lstStyle/>
          <a:p>
            <a:r>
              <a:rPr lang="tr-TR" sz="1600"/>
              <a:t>Yazılım Geliştirme Yaşam Döngüsü veya SDLC, yüksek kaliteli yazılımı mümkün olan en düşük maliyetle, tercihen en kısa sürede planlama, tasarlama, geliştirme, test etme ve dağıtma sürecidir. Bu amaca ulaşmak için yazılım mühendisliği ekipleri, kuruluşlarının gereksinimlerine, paydaşların beklentilerine ve projeye uygun doğru yazılım geliştirme modelini seçmelidir. Her biri farklı avantaj ve dezavantajlara sahip sayısız yazılım geliştirme modeli vardır.</a:t>
            </a:r>
            <a:endParaRPr lang="tr-TR" sz="1600" dirty="0"/>
          </a:p>
        </p:txBody>
      </p:sp>
      <p:sp>
        <p:nvSpPr>
          <p:cNvPr id="3" name="Metin kutusu 2"/>
          <p:cNvSpPr txBox="1"/>
          <p:nvPr/>
        </p:nvSpPr>
        <p:spPr>
          <a:xfrm>
            <a:off x="205652" y="3796843"/>
            <a:ext cx="4812632" cy="2062103"/>
          </a:xfrm>
          <a:prstGeom prst="rect">
            <a:avLst/>
          </a:prstGeom>
          <a:noFill/>
        </p:spPr>
        <p:txBody>
          <a:bodyPr wrap="square" rtlCol="0">
            <a:spAutoFit/>
          </a:bodyPr>
          <a:lstStyle/>
          <a:p>
            <a:r>
              <a:rPr lang="tr-TR" sz="1600" dirty="0"/>
              <a:t>Zaman çerçevesi ve bütçe de dahil olmak üzere projenin ayrıntıları model seçiminizi etkilemelidir. </a:t>
            </a:r>
            <a:endParaRPr lang="tr-TR" sz="1600" dirty="0" smtClean="0"/>
          </a:p>
          <a:p>
            <a:r>
              <a:rPr lang="tr-TR" sz="1600" dirty="0" smtClean="0"/>
              <a:t>Amaç</a:t>
            </a:r>
            <a:r>
              <a:rPr lang="tr-TR" sz="1600" dirty="0"/>
              <a:t>, proje başarısını sağlayacak bir yazılım geliştirme modeli seçmektir. Yanlış modelin seçilmesi, zaman çizelgelerinin uzamasına, bütçelerin aşılmasına, düşük kaliteli çıktılara ve hatta projenin başarısız olmasına neden olacaktır.</a:t>
            </a:r>
          </a:p>
        </p:txBody>
      </p:sp>
    </p:spTree>
    <p:extLst>
      <p:ext uri="{BB962C8B-B14F-4D97-AF65-F5344CB8AC3E}">
        <p14:creationId xmlns:p14="http://schemas.microsoft.com/office/powerpoint/2010/main" val="36243235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9" name="İçerik Yer Tutucusu 6"/>
          <p:cNvPicPr>
            <a:picLocks noGrp="1" noChangeAspect="1"/>
          </p:cNvPicPr>
          <p:nvPr>
            <p:ph idx="1"/>
          </p:nvPr>
        </p:nvPicPr>
        <p:blipFill rotWithShape="1">
          <a:blip r:embed="rId3"/>
          <a:srcRect l="2718" t="18568" r="22777" b="7239"/>
          <a:stretch/>
        </p:blipFill>
        <p:spPr>
          <a:xfrm>
            <a:off x="812419" y="258725"/>
            <a:ext cx="10713833" cy="5684876"/>
          </a:xfrm>
          <a:prstGeom prst="rect">
            <a:avLst/>
          </a:prstGeom>
          <a:effectLst>
            <a:softEdge rad="152400"/>
          </a:effectLst>
        </p:spPr>
      </p:pic>
      <p:sp>
        <p:nvSpPr>
          <p:cNvPr id="4" name="Veri Yer Tutucusu 3"/>
          <p:cNvSpPr>
            <a:spLocks noGrp="1"/>
          </p:cNvSpPr>
          <p:nvPr>
            <p:ph type="dt" sz="half" idx="10"/>
          </p:nvPr>
        </p:nvSpPr>
        <p:spPr/>
        <p:txBody>
          <a:bodyPr/>
          <a:lstStyle/>
          <a:p>
            <a:fld id="{3D7A987A-C342-4C6C-BFEC-103EE12E434B}"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13</a:t>
            </a:fld>
            <a:endParaRPr lang="tr-TR"/>
          </a:p>
        </p:txBody>
      </p:sp>
    </p:spTree>
    <p:extLst>
      <p:ext uri="{BB962C8B-B14F-4D97-AF65-F5344CB8AC3E}">
        <p14:creationId xmlns:p14="http://schemas.microsoft.com/office/powerpoint/2010/main" val="1680744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çerik Yer Tutucusu 10"/>
          <p:cNvPicPr>
            <a:picLocks noGrp="1" noChangeAspect="1"/>
          </p:cNvPicPr>
          <p:nvPr>
            <p:ph idx="1"/>
          </p:nvPr>
        </p:nvPicPr>
        <p:blipFill>
          <a:blip r:embed="rId3"/>
          <a:stretch>
            <a:fillRect/>
          </a:stretch>
        </p:blipFill>
        <p:spPr>
          <a:xfrm>
            <a:off x="2815388" y="0"/>
            <a:ext cx="5943601" cy="6724149"/>
          </a:xfrm>
          <a:prstGeom prst="rect">
            <a:avLst/>
          </a:prstGeom>
          <a:noFill/>
          <a:ln>
            <a:solidFill>
              <a:schemeClr val="accent1"/>
            </a:solidFill>
          </a:ln>
          <a:effectLst>
            <a:outerShdw blurRad="76200" dir="18900000" sy="23000" kx="-1200000" algn="bl" rotWithShape="0">
              <a:prstClr val="black">
                <a:alpha val="20000"/>
              </a:prstClr>
            </a:outerShdw>
            <a:softEdge rad="152400"/>
          </a:effectLst>
        </p:spPr>
      </p:pic>
      <p:sp>
        <p:nvSpPr>
          <p:cNvPr id="4" name="Veri Yer Tutucusu 3"/>
          <p:cNvSpPr>
            <a:spLocks noGrp="1"/>
          </p:cNvSpPr>
          <p:nvPr>
            <p:ph type="dt" sz="half" idx="10"/>
          </p:nvPr>
        </p:nvSpPr>
        <p:spPr/>
        <p:txBody>
          <a:bodyPr/>
          <a:lstStyle/>
          <a:p>
            <a:fld id="{4EB58DBD-BE8F-4690-8E79-EB113B64EF67}" type="datetime1">
              <a:rPr lang="tr-TR" smtClean="0"/>
              <a:t>17.03.2022</a:t>
            </a:fld>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14</a:t>
            </a:fld>
            <a:endParaRPr lang="tr-TR"/>
          </a:p>
        </p:txBody>
      </p:sp>
    </p:spTree>
    <p:extLst>
      <p:ext uri="{BB962C8B-B14F-4D97-AF65-F5344CB8AC3E}">
        <p14:creationId xmlns:p14="http://schemas.microsoft.com/office/powerpoint/2010/main" val="4236441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van 7"/>
          <p:cNvSpPr>
            <a:spLocks noGrp="1"/>
          </p:cNvSpPr>
          <p:nvPr>
            <p:ph type="title"/>
          </p:nvPr>
        </p:nvSpPr>
        <p:spPr>
          <a:xfrm>
            <a:off x="424670" y="271383"/>
            <a:ext cx="4592497" cy="630985"/>
          </a:xfrm>
        </p:spPr>
        <p:txBody>
          <a:bodyPr>
            <a:normAutofit fontScale="90000"/>
          </a:bodyPr>
          <a:lstStyle/>
          <a:p>
            <a:r>
              <a:rPr lang="tr-TR" dirty="0" smtClean="0"/>
              <a:t>Yazılım Geliştirme Metodolojileri neden önemli?</a:t>
            </a:r>
            <a:endParaRPr lang="tr-TR" dirty="0"/>
          </a:p>
        </p:txBody>
      </p:sp>
      <p:pic>
        <p:nvPicPr>
          <p:cNvPr id="7" name="İçerik Yer Tutucusu 6">
            <a:hlinkClick r:id="rId3"/>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251797" y="744556"/>
            <a:ext cx="5334614" cy="4152297"/>
          </a:xfrm>
        </p:spPr>
      </p:pic>
      <p:sp>
        <p:nvSpPr>
          <p:cNvPr id="9" name="Metin Yer Tutucusu 8"/>
          <p:cNvSpPr>
            <a:spLocks noGrp="1"/>
          </p:cNvSpPr>
          <p:nvPr>
            <p:ph type="body" sz="half" idx="2"/>
          </p:nvPr>
        </p:nvSpPr>
        <p:spPr>
          <a:xfrm>
            <a:off x="208101" y="1012162"/>
            <a:ext cx="5711435" cy="2640917"/>
          </a:xfrm>
        </p:spPr>
        <p:txBody>
          <a:bodyPr>
            <a:normAutofit fontScale="55000" lnSpcReduction="20000"/>
          </a:bodyPr>
          <a:lstStyle/>
          <a:p>
            <a:r>
              <a:rPr lang="tr-TR" sz="2500" dirty="0" err="1" smtClean="0"/>
              <a:t>Methodoljiyi</a:t>
            </a:r>
            <a:r>
              <a:rPr lang="tr-TR" sz="2500" dirty="0" smtClean="0"/>
              <a:t> belirledikten </a:t>
            </a:r>
            <a:r>
              <a:rPr lang="tr-TR" sz="2500" dirty="0">
                <a:solidFill>
                  <a:schemeClr val="accent2"/>
                </a:solidFill>
              </a:rPr>
              <a:t>sonra </a:t>
            </a:r>
            <a:r>
              <a:rPr lang="tr-TR" sz="2500" dirty="0" smtClean="0">
                <a:solidFill>
                  <a:schemeClr val="accent2"/>
                </a:solidFill>
              </a:rPr>
              <a:t>belli </a:t>
            </a:r>
            <a:r>
              <a:rPr lang="tr-TR" sz="2500" dirty="0">
                <a:solidFill>
                  <a:schemeClr val="accent2"/>
                </a:solidFill>
              </a:rPr>
              <a:t>kurallar getiriyor</a:t>
            </a:r>
            <a:r>
              <a:rPr lang="tr-TR" sz="2500" dirty="0"/>
              <a:t> herkes kafasına göre iş </a:t>
            </a:r>
            <a:r>
              <a:rPr lang="tr-TR" sz="2500" dirty="0" err="1"/>
              <a:t>yapamiyor</a:t>
            </a:r>
            <a:r>
              <a:rPr lang="tr-TR" sz="2500" dirty="0"/>
              <a:t>. Kontrol </a:t>
            </a:r>
            <a:r>
              <a:rPr lang="tr-TR" sz="2500" dirty="0" smtClean="0"/>
              <a:t>edilebilirlik, </a:t>
            </a:r>
            <a:r>
              <a:rPr lang="tr-TR" sz="2500" dirty="0"/>
              <a:t>yönetilebilirlik ve hesap verilebilirliği </a:t>
            </a:r>
            <a:r>
              <a:rPr lang="tr-TR" sz="2500" dirty="0" smtClean="0"/>
              <a:t>sağlıyor. </a:t>
            </a:r>
            <a:endParaRPr lang="tr-TR" sz="2500" dirty="0"/>
          </a:p>
          <a:p>
            <a:r>
              <a:rPr lang="tr-TR" sz="2500" dirty="0" smtClean="0"/>
              <a:t>Yani </a:t>
            </a:r>
            <a:r>
              <a:rPr lang="tr-TR" sz="2500" dirty="0"/>
              <a:t>insanlar </a:t>
            </a:r>
            <a:r>
              <a:rPr lang="tr-TR" sz="2500" dirty="0" smtClean="0"/>
              <a:t>kafalarına </a:t>
            </a:r>
            <a:r>
              <a:rPr lang="tr-TR" sz="2500" dirty="0"/>
              <a:t>göre bir iş yaptığında ona hesap sorabilirsiniz. Ama hesap sorabilmeniz için önceden kuralları belirlemeniz gerekir hesap sorarken yeni kurallar koymak olmaz. </a:t>
            </a:r>
          </a:p>
          <a:p>
            <a:r>
              <a:rPr lang="tr-TR" sz="2500" dirty="0"/>
              <a:t>Bak biz geliştirme yapıyoruz şu kurallar dikkat edeceğimiz kurallar diyebilirsiniz.</a:t>
            </a:r>
          </a:p>
          <a:p>
            <a:r>
              <a:rPr lang="tr-TR" sz="2500" dirty="0" err="1" smtClean="0"/>
              <a:t>Standardization</a:t>
            </a:r>
            <a:r>
              <a:rPr lang="tr-TR" sz="2500" dirty="0" smtClean="0"/>
              <a:t> </a:t>
            </a:r>
            <a:r>
              <a:rPr lang="tr-TR" sz="2500" dirty="0"/>
              <a:t>sağlıyor. Belirli bir standartlarla işler yapılmasını sağlıyor biri geliyor biri gidiyor </a:t>
            </a:r>
            <a:r>
              <a:rPr lang="tr-TR" sz="2500" dirty="0" err="1"/>
              <a:t>mesala</a:t>
            </a:r>
            <a:r>
              <a:rPr lang="tr-TR" sz="2500" dirty="0"/>
              <a:t> aynı yöntemi kullana kullana hızlı bir geliştirme süreci sağlar</a:t>
            </a:r>
            <a:r>
              <a:rPr lang="tr-TR" sz="2500" dirty="0" smtClean="0"/>
              <a:t>.</a:t>
            </a:r>
            <a:endParaRPr lang="tr-TR" dirty="0"/>
          </a:p>
        </p:txBody>
      </p:sp>
      <p:sp>
        <p:nvSpPr>
          <p:cNvPr id="4" name="Veri Yer Tutucusu 3"/>
          <p:cNvSpPr>
            <a:spLocks noGrp="1"/>
          </p:cNvSpPr>
          <p:nvPr>
            <p:ph type="dt" sz="half" idx="10"/>
          </p:nvPr>
        </p:nvSpPr>
        <p:spPr>
          <a:xfrm>
            <a:off x="7205133" y="6217578"/>
            <a:ext cx="911939" cy="365125"/>
          </a:xfrm>
        </p:spPr>
        <p:txBody>
          <a:bodyPr/>
          <a:lstStyle/>
          <a:p>
            <a:fld id="{F708919B-0591-4EBC-A958-598395F72271}" type="datetime1">
              <a:rPr lang="tr-TR" smtClean="0"/>
              <a:t>17.03.2022</a:t>
            </a:fld>
            <a:endParaRPr lang="tr-TR"/>
          </a:p>
        </p:txBody>
      </p:sp>
      <p:sp>
        <p:nvSpPr>
          <p:cNvPr id="5" name="Altbilgi Yer Tutucusu 4"/>
          <p:cNvSpPr>
            <a:spLocks noGrp="1"/>
          </p:cNvSpPr>
          <p:nvPr>
            <p:ph type="ftr" sz="quarter" idx="11"/>
          </p:nvPr>
        </p:nvSpPr>
        <p:spPr>
          <a:xfrm>
            <a:off x="670726" y="6217579"/>
            <a:ext cx="6297612" cy="365125"/>
          </a:xfrm>
        </p:spPr>
        <p:txBody>
          <a:bodyPr/>
          <a:lstStyle/>
          <a:p>
            <a:r>
              <a:rPr lang="tr-TR" dirty="0">
                <a:hlinkClick r:id="rId5"/>
              </a:rPr>
              <a:t>https://soject.com/models-of-the-software-development-life-cycle</a:t>
            </a:r>
            <a:r>
              <a:rPr lang="tr-TR" dirty="0" smtClean="0">
                <a:hlinkClick r:id="rId5"/>
              </a:rPr>
              <a:t>/</a:t>
            </a:r>
            <a:endParaRPr lang="tr-TR" dirty="0"/>
          </a:p>
          <a:p>
            <a:r>
              <a:rPr lang="pt-BR" dirty="0">
                <a:hlinkClick r:id="rId3"/>
              </a:rPr>
              <a:t>https://</a:t>
            </a:r>
            <a:r>
              <a:rPr lang="pt-BR" dirty="0" smtClean="0">
                <a:hlinkClick r:id="rId3"/>
              </a:rPr>
              <a:t>www.iso.org/standard/63712.html</a:t>
            </a:r>
            <a:endParaRPr lang="tr-TR" dirty="0" smtClean="0"/>
          </a:p>
          <a:p>
            <a:endParaRPr lang="tr-TR" dirty="0"/>
          </a:p>
        </p:txBody>
      </p:sp>
      <p:sp>
        <p:nvSpPr>
          <p:cNvPr id="6" name="Slayt Numarası Yer Tutucusu 5"/>
          <p:cNvSpPr>
            <a:spLocks noGrp="1"/>
          </p:cNvSpPr>
          <p:nvPr>
            <p:ph type="sldNum" sz="quarter" idx="12"/>
          </p:nvPr>
        </p:nvSpPr>
        <p:spPr>
          <a:xfrm>
            <a:off x="8686915" y="6204886"/>
            <a:ext cx="683339" cy="365125"/>
          </a:xfrm>
        </p:spPr>
        <p:txBody>
          <a:bodyPr/>
          <a:lstStyle/>
          <a:p>
            <a:fld id="{3653FD8C-326F-4A54-848F-ADE52E4C09C3}" type="slidenum">
              <a:rPr lang="tr-TR" smtClean="0"/>
              <a:t>15</a:t>
            </a:fld>
            <a:endParaRPr lang="tr-TR"/>
          </a:p>
        </p:txBody>
      </p:sp>
      <p:sp>
        <p:nvSpPr>
          <p:cNvPr id="2" name="Dikdörtgen 1"/>
          <p:cNvSpPr/>
          <p:nvPr/>
        </p:nvSpPr>
        <p:spPr>
          <a:xfrm>
            <a:off x="406496" y="3642668"/>
            <a:ext cx="6228794" cy="2585323"/>
          </a:xfrm>
          <a:prstGeom prst="rect">
            <a:avLst/>
          </a:prstGeom>
        </p:spPr>
        <p:txBody>
          <a:bodyPr wrap="square">
            <a:spAutoFit/>
          </a:bodyPr>
          <a:lstStyle/>
          <a:p>
            <a:r>
              <a:rPr lang="tr-TR" dirty="0"/>
              <a:t>Yazılım geliştirme süreçleri için ilk olarak ,1995’te </a:t>
            </a:r>
            <a:r>
              <a:rPr lang="pt-BR" dirty="0">
                <a:hlinkClick r:id="rId3"/>
              </a:rPr>
              <a:t>ISO/IEC/IEEE 12207</a:t>
            </a:r>
            <a:r>
              <a:rPr lang="tr-TR" dirty="0">
                <a:hlinkClick r:id="rId3"/>
              </a:rPr>
              <a:t>  </a:t>
            </a:r>
            <a:r>
              <a:rPr lang="tr-TR" dirty="0"/>
              <a:t>uluslararası standardı oluşturulmuştur. Yazılım sistemlerinin geliştirilmesi ve sürdürülmesi için gereken tüm süreçleri tanımlamayı hedeflemektedir. Yazılım ürününün veya uygulamanın geliştirilmesi için doğru modeli seçmek çok önemlidir. Modele göre geliştirme ve test işlemleri yapılır. Şimdi yaygın yazılım geliştirme süreçleri ve özelliklerini inceleyelim.</a:t>
            </a:r>
          </a:p>
        </p:txBody>
      </p:sp>
    </p:spTree>
    <p:extLst>
      <p:ext uri="{BB962C8B-B14F-4D97-AF65-F5344CB8AC3E}">
        <p14:creationId xmlns:p14="http://schemas.microsoft.com/office/powerpoint/2010/main" val="10274212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nvan 9"/>
          <p:cNvSpPr>
            <a:spLocks noGrp="1"/>
          </p:cNvSpPr>
          <p:nvPr>
            <p:ph type="title"/>
          </p:nvPr>
        </p:nvSpPr>
        <p:spPr/>
        <p:txBody>
          <a:bodyPr/>
          <a:lstStyle/>
          <a:p>
            <a:r>
              <a:rPr lang="tr-TR" dirty="0"/>
              <a:t>Yazılım geliştirme metodolojileri iki ana kategori altında incelenmektedir</a:t>
            </a:r>
          </a:p>
        </p:txBody>
      </p:sp>
      <p:sp>
        <p:nvSpPr>
          <p:cNvPr id="11" name="Metin Yer Tutucusu 10"/>
          <p:cNvSpPr>
            <a:spLocks noGrp="1"/>
          </p:cNvSpPr>
          <p:nvPr>
            <p:ph type="body" idx="1"/>
          </p:nvPr>
        </p:nvSpPr>
        <p:spPr>
          <a:xfrm>
            <a:off x="675744" y="1930400"/>
            <a:ext cx="4185623" cy="576262"/>
          </a:xfrm>
        </p:spPr>
        <p:txBody>
          <a:bodyPr/>
          <a:lstStyle/>
          <a:p>
            <a:pPr marL="457200" indent="-457200">
              <a:buFont typeface="+mj-lt"/>
              <a:buAutoNum type="arabicPeriod"/>
            </a:pPr>
            <a:r>
              <a:rPr lang="tr-TR" dirty="0" smtClean="0"/>
              <a:t>Plan </a:t>
            </a:r>
            <a:r>
              <a:rPr lang="tr-TR" dirty="0" err="1"/>
              <a:t>Driven</a:t>
            </a:r>
            <a:r>
              <a:rPr lang="tr-TR" dirty="0"/>
              <a:t> </a:t>
            </a:r>
          </a:p>
        </p:txBody>
      </p:sp>
      <p:sp>
        <p:nvSpPr>
          <p:cNvPr id="8" name="İçerik Yer Tutucusu 7"/>
          <p:cNvSpPr>
            <a:spLocks noGrp="1"/>
          </p:cNvSpPr>
          <p:nvPr>
            <p:ph sz="half" idx="2"/>
          </p:nvPr>
        </p:nvSpPr>
        <p:spPr/>
        <p:txBody>
          <a:bodyPr/>
          <a:lstStyle/>
          <a:p>
            <a:r>
              <a:rPr lang="tr-TR" dirty="0" err="1" smtClean="0"/>
              <a:t>Waterfall</a:t>
            </a:r>
            <a:endParaRPr lang="tr-TR" dirty="0" smtClean="0"/>
          </a:p>
          <a:p>
            <a:r>
              <a:rPr lang="tr-TR" dirty="0" smtClean="0"/>
              <a:t> </a:t>
            </a:r>
            <a:r>
              <a:rPr lang="tr-TR" dirty="0" smtClean="0"/>
              <a:t>V-Model</a:t>
            </a:r>
          </a:p>
          <a:p>
            <a:r>
              <a:rPr lang="tr-TR" dirty="0"/>
              <a:t>Spiral Model</a:t>
            </a:r>
          </a:p>
          <a:p>
            <a:r>
              <a:rPr lang="en-US" dirty="0" err="1" smtClean="0"/>
              <a:t>Evrimsel</a:t>
            </a:r>
            <a:r>
              <a:rPr lang="en-US" dirty="0" smtClean="0"/>
              <a:t> </a:t>
            </a:r>
            <a:r>
              <a:rPr lang="en-US" dirty="0" err="1"/>
              <a:t>Geliştirme</a:t>
            </a:r>
            <a:r>
              <a:rPr lang="en-US" dirty="0"/>
              <a:t> (Evolutionary Development) </a:t>
            </a:r>
            <a:r>
              <a:rPr lang="en-US" dirty="0" err="1" smtClean="0"/>
              <a:t>Modeli</a:t>
            </a:r>
            <a:endParaRPr lang="tr-TR" dirty="0" smtClean="0"/>
          </a:p>
          <a:p>
            <a:r>
              <a:rPr lang="tr-TR" dirty="0" err="1"/>
              <a:t>İterative</a:t>
            </a:r>
            <a:r>
              <a:rPr lang="tr-TR" dirty="0"/>
              <a:t> Model</a:t>
            </a:r>
          </a:p>
          <a:p>
            <a:r>
              <a:rPr lang="tr-TR" smtClean="0"/>
              <a:t>Prototyping</a:t>
            </a:r>
            <a:r>
              <a:rPr lang="tr-TR" dirty="0" smtClean="0"/>
              <a:t> </a:t>
            </a:r>
            <a:r>
              <a:rPr lang="tr-TR" dirty="0"/>
              <a:t>Model</a:t>
            </a:r>
          </a:p>
          <a:p>
            <a:endParaRPr lang="tr-TR" dirty="0" smtClean="0"/>
          </a:p>
          <a:p>
            <a:endParaRPr lang="tr-TR" dirty="0" smtClean="0"/>
          </a:p>
        </p:txBody>
      </p:sp>
      <p:sp>
        <p:nvSpPr>
          <p:cNvPr id="12" name="Metin Yer Tutucusu 11"/>
          <p:cNvSpPr>
            <a:spLocks noGrp="1"/>
          </p:cNvSpPr>
          <p:nvPr>
            <p:ph type="body" sz="quarter" idx="3"/>
          </p:nvPr>
        </p:nvSpPr>
        <p:spPr>
          <a:xfrm>
            <a:off x="5353077" y="1830802"/>
            <a:ext cx="4185618" cy="576262"/>
          </a:xfrm>
        </p:spPr>
        <p:txBody>
          <a:bodyPr/>
          <a:lstStyle/>
          <a:p>
            <a:pPr marL="457200" indent="-457200">
              <a:buFont typeface="+mj-lt"/>
              <a:buAutoNum type="arabicPeriod" startAt="2"/>
            </a:pPr>
            <a:r>
              <a:rPr lang="tr-TR" dirty="0" err="1"/>
              <a:t>Agile</a:t>
            </a:r>
            <a:r>
              <a:rPr lang="tr-TR" dirty="0"/>
              <a:t> </a:t>
            </a:r>
          </a:p>
        </p:txBody>
      </p:sp>
      <p:sp>
        <p:nvSpPr>
          <p:cNvPr id="13" name="İçerik Yer Tutucusu 12"/>
          <p:cNvSpPr>
            <a:spLocks noGrp="1"/>
          </p:cNvSpPr>
          <p:nvPr>
            <p:ph sz="quarter" idx="4"/>
          </p:nvPr>
        </p:nvSpPr>
        <p:spPr>
          <a:xfrm>
            <a:off x="5509846" y="2505075"/>
            <a:ext cx="5769342" cy="3684588"/>
          </a:xfrm>
        </p:spPr>
        <p:txBody>
          <a:bodyPr>
            <a:normAutofit/>
          </a:bodyPr>
          <a:lstStyle/>
          <a:p>
            <a:r>
              <a:rPr lang="tr-TR" dirty="0"/>
              <a:t> </a:t>
            </a:r>
            <a:r>
              <a:rPr lang="tr-TR" dirty="0" err="1" smtClean="0"/>
              <a:t>Scrum</a:t>
            </a:r>
            <a:r>
              <a:rPr lang="tr-TR" dirty="0" smtClean="0"/>
              <a:t> Model </a:t>
            </a:r>
            <a:r>
              <a:rPr lang="tr-TR" dirty="0"/>
              <a:t>(</a:t>
            </a:r>
            <a:r>
              <a:rPr lang="tr-TR" dirty="0" smtClean="0"/>
              <a:t>1995)</a:t>
            </a:r>
          </a:p>
          <a:p>
            <a:r>
              <a:rPr lang="tr-TR" dirty="0" smtClean="0"/>
              <a:t>XP(Extreme </a:t>
            </a:r>
            <a:r>
              <a:rPr lang="tr-TR" dirty="0" err="1" smtClean="0"/>
              <a:t>programming</a:t>
            </a:r>
            <a:r>
              <a:rPr lang="tr-TR" dirty="0" smtClean="0"/>
              <a:t>) </a:t>
            </a:r>
            <a:r>
              <a:rPr lang="tr-TR" dirty="0"/>
              <a:t>(</a:t>
            </a:r>
            <a:r>
              <a:rPr lang="tr-TR" dirty="0" smtClean="0"/>
              <a:t>1996)</a:t>
            </a:r>
          </a:p>
          <a:p>
            <a:r>
              <a:rPr lang="tr-TR" dirty="0" err="1" smtClean="0"/>
              <a:t>Crystal</a:t>
            </a:r>
            <a:r>
              <a:rPr lang="tr-TR" dirty="0" smtClean="0"/>
              <a:t> </a:t>
            </a:r>
            <a:r>
              <a:rPr lang="tr-TR" dirty="0" err="1" smtClean="0"/>
              <a:t>Clear</a:t>
            </a:r>
            <a:endParaRPr lang="tr-TR" dirty="0" smtClean="0"/>
          </a:p>
          <a:p>
            <a:r>
              <a:rPr lang="tr-TR" dirty="0" err="1" smtClean="0"/>
              <a:t>Feature</a:t>
            </a:r>
            <a:r>
              <a:rPr lang="tr-TR" dirty="0" smtClean="0"/>
              <a:t> </a:t>
            </a:r>
            <a:r>
              <a:rPr lang="tr-TR" dirty="0" err="1"/>
              <a:t>Driven</a:t>
            </a:r>
            <a:r>
              <a:rPr lang="tr-TR" dirty="0"/>
              <a:t> </a:t>
            </a:r>
            <a:r>
              <a:rPr lang="tr-TR" dirty="0" smtClean="0"/>
              <a:t>Development</a:t>
            </a:r>
          </a:p>
          <a:p>
            <a:r>
              <a:rPr lang="tr-TR" dirty="0" err="1" smtClean="0"/>
              <a:t>Adaptive</a:t>
            </a:r>
            <a:r>
              <a:rPr lang="tr-TR" dirty="0" smtClean="0"/>
              <a:t> </a:t>
            </a:r>
            <a:r>
              <a:rPr lang="tr-TR" dirty="0"/>
              <a:t>Software </a:t>
            </a:r>
            <a:r>
              <a:rPr lang="tr-TR" dirty="0" smtClean="0"/>
              <a:t>Development</a:t>
            </a:r>
          </a:p>
          <a:p>
            <a:r>
              <a:rPr lang="tr-TR" dirty="0" err="1" smtClean="0"/>
              <a:t>Lean</a:t>
            </a:r>
            <a:endParaRPr lang="tr-TR" dirty="0" smtClean="0"/>
          </a:p>
          <a:p>
            <a:r>
              <a:rPr lang="tr-TR" dirty="0" err="1" smtClean="0"/>
              <a:t>Kanban</a:t>
            </a:r>
            <a:r>
              <a:rPr lang="tr-TR" dirty="0" smtClean="0"/>
              <a:t> Model</a:t>
            </a:r>
            <a:endParaRPr lang="tr-TR" dirty="0"/>
          </a:p>
        </p:txBody>
      </p:sp>
      <p:sp>
        <p:nvSpPr>
          <p:cNvPr id="4" name="Veri Yer Tutucusu 3"/>
          <p:cNvSpPr>
            <a:spLocks noGrp="1"/>
          </p:cNvSpPr>
          <p:nvPr>
            <p:ph type="dt" sz="half" idx="10"/>
          </p:nvPr>
        </p:nvSpPr>
        <p:spPr/>
        <p:txBody>
          <a:bodyPr/>
          <a:lstStyle/>
          <a:p>
            <a:fld id="{0DDDB27A-36B9-418D-9191-F314891A6AFB}"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16</a:t>
            </a:fld>
            <a:endParaRPr lang="tr-TR"/>
          </a:p>
        </p:txBody>
      </p:sp>
    </p:spTree>
    <p:extLst>
      <p:ext uri="{BB962C8B-B14F-4D97-AF65-F5344CB8AC3E}">
        <p14:creationId xmlns:p14="http://schemas.microsoft.com/office/powerpoint/2010/main" val="3024761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Resim 1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764" y="318601"/>
            <a:ext cx="4030579" cy="2404479"/>
          </a:xfrm>
          <a:prstGeom prst="rect">
            <a:avLst/>
          </a:prstGeom>
          <a:ln w="228600" cap="sq" cmpd="thickThin">
            <a:solidFill>
              <a:srgbClr val="000000"/>
            </a:solidFill>
            <a:prstDash val="solid"/>
            <a:miter lim="800000"/>
          </a:ln>
          <a:effectLst>
            <a:innerShdw blurRad="76200">
              <a:srgbClr val="000000"/>
            </a:innerShdw>
          </a:effectLst>
        </p:spPr>
      </p:pic>
      <p:sp>
        <p:nvSpPr>
          <p:cNvPr id="5" name="Veri Yer Tutucusu 4"/>
          <p:cNvSpPr>
            <a:spLocks noGrp="1"/>
          </p:cNvSpPr>
          <p:nvPr>
            <p:ph type="dt" sz="half" idx="10"/>
          </p:nvPr>
        </p:nvSpPr>
        <p:spPr>
          <a:xfrm>
            <a:off x="7205133" y="6217578"/>
            <a:ext cx="911939" cy="365125"/>
          </a:xfrm>
        </p:spPr>
        <p:txBody>
          <a:bodyPr/>
          <a:lstStyle/>
          <a:p>
            <a:fld id="{D1BDECA0-C1E7-48AC-86FF-3F3090B3BB22}" type="datetime1">
              <a:rPr lang="tr-TR" smtClean="0"/>
              <a:t>17.03.2022</a:t>
            </a:fld>
            <a:endParaRPr lang="tr-TR"/>
          </a:p>
        </p:txBody>
      </p:sp>
      <p:sp>
        <p:nvSpPr>
          <p:cNvPr id="6" name="Altbilgi Yer Tutucusu 5"/>
          <p:cNvSpPr>
            <a:spLocks noGrp="1"/>
          </p:cNvSpPr>
          <p:nvPr>
            <p:ph type="ftr" sz="quarter" idx="11"/>
          </p:nvPr>
        </p:nvSpPr>
        <p:spPr>
          <a:xfrm>
            <a:off x="634315" y="6223924"/>
            <a:ext cx="6297612" cy="365125"/>
          </a:xfrm>
        </p:spPr>
        <p:txBody>
          <a:bodyPr/>
          <a:lstStyle/>
          <a:p>
            <a:r>
              <a:rPr lang="tr-TR" dirty="0"/>
              <a:t>https://flexagon.com/7-software-development-models-you-should-know/</a:t>
            </a:r>
          </a:p>
        </p:txBody>
      </p:sp>
      <p:sp>
        <p:nvSpPr>
          <p:cNvPr id="7" name="Slayt Numarası Yer Tutucusu 6"/>
          <p:cNvSpPr>
            <a:spLocks noGrp="1"/>
          </p:cNvSpPr>
          <p:nvPr>
            <p:ph type="sldNum" sz="quarter" idx="12"/>
          </p:nvPr>
        </p:nvSpPr>
        <p:spPr>
          <a:xfrm>
            <a:off x="8867390" y="6217577"/>
            <a:ext cx="683339" cy="365125"/>
          </a:xfrm>
        </p:spPr>
        <p:txBody>
          <a:bodyPr/>
          <a:lstStyle/>
          <a:p>
            <a:fld id="{3653FD8C-326F-4A54-848F-ADE52E4C09C3}" type="slidenum">
              <a:rPr lang="tr-TR" smtClean="0"/>
              <a:t>17</a:t>
            </a:fld>
            <a:endParaRPr lang="tr-TR"/>
          </a:p>
        </p:txBody>
      </p:sp>
      <p:pic>
        <p:nvPicPr>
          <p:cNvPr id="16" name="Resim 1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7015" y="103390"/>
            <a:ext cx="4041471" cy="2273327"/>
          </a:xfrm>
          <a:prstGeom prst="rect">
            <a:avLst/>
          </a:prstGeom>
          <a:ln w="228600" cap="sq" cmpd="thickThin">
            <a:solidFill>
              <a:srgbClr val="000000"/>
            </a:solidFill>
            <a:prstDash val="solid"/>
            <a:miter lim="800000"/>
          </a:ln>
          <a:effectLst>
            <a:innerShdw blurRad="76200">
              <a:srgbClr val="000000"/>
            </a:innerShdw>
          </a:effectLst>
        </p:spPr>
      </p:pic>
      <p:pic>
        <p:nvPicPr>
          <p:cNvPr id="15" name="Resim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860" y="3190268"/>
            <a:ext cx="5027750" cy="2828110"/>
          </a:xfrm>
          <a:prstGeom prst="rect">
            <a:avLst/>
          </a:prstGeom>
          <a:ln w="228600" cap="sq" cmpd="thickThin">
            <a:solidFill>
              <a:srgbClr val="000000"/>
            </a:solidFill>
            <a:prstDash val="solid"/>
            <a:miter lim="800000"/>
          </a:ln>
          <a:effectLst>
            <a:innerShdw blurRad="76200">
              <a:srgbClr val="000000"/>
            </a:innerShdw>
          </a:effectLst>
        </p:spPr>
      </p:pic>
      <p:pic>
        <p:nvPicPr>
          <p:cNvPr id="13" name="Resim 12">
            <a:hlinkClick r:id="rId7" action="ppaction://hlinkfile"/>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17072" y="555129"/>
            <a:ext cx="3882189" cy="2435940"/>
          </a:xfrm>
          <a:prstGeom prst="rect">
            <a:avLst/>
          </a:prstGeom>
          <a:ln w="228600" cap="sq" cmpd="thickThin">
            <a:solidFill>
              <a:srgbClr val="000000"/>
            </a:solidFill>
            <a:prstDash val="solid"/>
            <a:miter lim="800000"/>
          </a:ln>
          <a:effectLst>
            <a:innerShdw blurRad="76200">
              <a:srgbClr val="000000"/>
            </a:innerShdw>
          </a:effectLst>
        </p:spPr>
      </p:pic>
      <p:pic>
        <p:nvPicPr>
          <p:cNvPr id="14" name="Resim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47226" y="3053100"/>
            <a:ext cx="5027752" cy="282811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57005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fltVal val="0"/>
                                          </p:val>
                                        </p:tav>
                                        <p:tav tm="100000">
                                          <p:val>
                                            <p:strVal val="#ppt_h"/>
                                          </p:val>
                                        </p:tav>
                                      </p:tavLst>
                                    </p:anim>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Unvan 9"/>
          <p:cNvSpPr>
            <a:spLocks noGrp="1"/>
          </p:cNvSpPr>
          <p:nvPr>
            <p:ph type="title"/>
          </p:nvPr>
        </p:nvSpPr>
        <p:spPr>
          <a:xfrm>
            <a:off x="677334" y="390061"/>
            <a:ext cx="8406508" cy="1007603"/>
          </a:xfrm>
        </p:spPr>
        <p:txBody>
          <a:bodyPr>
            <a:normAutofit/>
          </a:bodyPr>
          <a:lstStyle/>
          <a:p>
            <a:r>
              <a:rPr lang="en-US" sz="2800" dirty="0">
                <a:latin typeface="Times New Roman" panose="02020603050405020304" pitchFamily="18" charset="0"/>
                <a:cs typeface="Times New Roman" panose="02020603050405020304" pitchFamily="18" charset="0"/>
              </a:rPr>
              <a:t>Plan Driven Software </a:t>
            </a:r>
            <a:r>
              <a:rPr lang="en-US" sz="2800" dirty="0" err="1" smtClean="0">
                <a:latin typeface="Times New Roman" panose="02020603050405020304" pitchFamily="18" charset="0"/>
                <a:cs typeface="Times New Roman" panose="02020603050405020304" pitchFamily="18" charset="0"/>
              </a:rPr>
              <a:t>Developmen</a:t>
            </a:r>
            <a:r>
              <a:rPr lang="tr-TR" sz="2800" dirty="0" smtClean="0">
                <a:latin typeface="Times New Roman" panose="02020603050405020304" pitchFamily="18" charset="0"/>
                <a:cs typeface="Times New Roman" panose="02020603050405020304" pitchFamily="18" charset="0"/>
              </a:rPr>
              <a:t>t </a:t>
            </a:r>
            <a:r>
              <a:rPr lang="en-US" sz="2800" dirty="0" smtClean="0">
                <a:latin typeface="Times New Roman" panose="02020603050405020304" pitchFamily="18" charset="0"/>
                <a:cs typeface="Times New Roman" panose="02020603050405020304" pitchFamily="18" charset="0"/>
              </a:rPr>
              <a:t>Methods</a:t>
            </a:r>
            <a:r>
              <a:rPr lang="en-US" sz="2800" dirty="0">
                <a:latin typeface="Times New Roman" panose="02020603050405020304" pitchFamily="18" charset="0"/>
                <a:cs typeface="Times New Roman" panose="02020603050405020304" pitchFamily="18" charset="0"/>
              </a:rPr>
              <a:t>: </a:t>
            </a:r>
            <a:r>
              <a:rPr lang="tr-TR" sz="2800" dirty="0" smtClean="0">
                <a:latin typeface="Times New Roman" panose="02020603050405020304" pitchFamily="18" charset="0"/>
                <a:cs typeface="Times New Roman" panose="02020603050405020304" pitchFamily="18" charset="0"/>
              </a:rPr>
              <a:t/>
            </a:r>
            <a:br>
              <a:rPr lang="tr-TR" sz="2800" dirty="0" smtClean="0">
                <a:latin typeface="Times New Roman" panose="02020603050405020304" pitchFamily="18" charset="0"/>
                <a:cs typeface="Times New Roman" panose="02020603050405020304" pitchFamily="18" charset="0"/>
              </a:rPr>
            </a:br>
            <a:r>
              <a:rPr lang="en-US" sz="2800" dirty="0" smtClean="0">
                <a:latin typeface="Times New Roman" panose="02020603050405020304" pitchFamily="18" charset="0"/>
                <a:cs typeface="Times New Roman" panose="02020603050405020304" pitchFamily="18" charset="0"/>
              </a:rPr>
              <a:t>Waterfall </a:t>
            </a:r>
            <a:r>
              <a:rPr lang="en-US" sz="2800" dirty="0">
                <a:latin typeface="Times New Roman" panose="02020603050405020304" pitchFamily="18" charset="0"/>
                <a:cs typeface="Times New Roman" panose="02020603050405020304" pitchFamily="18" charset="0"/>
              </a:rPr>
              <a:t>(</a:t>
            </a:r>
            <a:r>
              <a:rPr lang="en-US" sz="2800" dirty="0" err="1">
                <a:latin typeface="Times New Roman" panose="02020603050405020304" pitchFamily="18" charset="0"/>
                <a:cs typeface="Times New Roman" panose="02020603050405020304" pitchFamily="18" charset="0"/>
              </a:rPr>
              <a:t>Şelale</a:t>
            </a:r>
            <a:r>
              <a:rPr lang="en-US" sz="2800" dirty="0" smtClean="0">
                <a:latin typeface="Times New Roman" panose="02020603050405020304" pitchFamily="18" charset="0"/>
                <a:cs typeface="Times New Roman" panose="02020603050405020304" pitchFamily="18" charset="0"/>
              </a:rPr>
              <a:t>)</a:t>
            </a:r>
            <a:r>
              <a:rPr lang="tr-TR" sz="2800" dirty="0" smtClean="0">
                <a:latin typeface="Times New Roman" panose="02020603050405020304" pitchFamily="18" charset="0"/>
                <a:cs typeface="Times New Roman" panose="02020603050405020304" pitchFamily="18" charset="0"/>
              </a:rPr>
              <a:t> Model</a:t>
            </a:r>
            <a:endParaRPr lang="tr-TR" sz="2800" dirty="0">
              <a:latin typeface="Times New Roman" panose="02020603050405020304" pitchFamily="18" charset="0"/>
              <a:cs typeface="Times New Roman" panose="02020603050405020304" pitchFamily="18" charset="0"/>
            </a:endParaRPr>
          </a:p>
        </p:txBody>
      </p:sp>
      <p:sp>
        <p:nvSpPr>
          <p:cNvPr id="14" name="Metin Yer Tutucusu 13"/>
          <p:cNvSpPr>
            <a:spLocks noGrp="1"/>
          </p:cNvSpPr>
          <p:nvPr>
            <p:ph type="body" sz="half" idx="2"/>
          </p:nvPr>
        </p:nvSpPr>
        <p:spPr>
          <a:xfrm>
            <a:off x="677334" y="1747022"/>
            <a:ext cx="5049696" cy="4227643"/>
          </a:xfrm>
        </p:spPr>
        <p:txBody>
          <a:bodyPr>
            <a:noAutofit/>
          </a:bodyPr>
          <a:lstStyle/>
          <a:p>
            <a:r>
              <a:rPr lang="en-US" sz="1600" dirty="0" err="1" smtClean="0"/>
              <a:t>Genellikle</a:t>
            </a:r>
            <a:r>
              <a:rPr lang="en-US" sz="1600" dirty="0" smtClean="0"/>
              <a:t> </a:t>
            </a:r>
            <a:r>
              <a:rPr lang="en-US" sz="1600" dirty="0"/>
              <a:t>"</a:t>
            </a:r>
            <a:r>
              <a:rPr lang="en-US" sz="1600" dirty="0" err="1"/>
              <a:t>şelale</a:t>
            </a:r>
            <a:r>
              <a:rPr lang="en-US" sz="1600" dirty="0"/>
              <a:t>" </a:t>
            </a:r>
            <a:r>
              <a:rPr lang="en-US" sz="1600" dirty="0" err="1"/>
              <a:t>olarak</a:t>
            </a:r>
            <a:r>
              <a:rPr lang="en-US" sz="1600" dirty="0"/>
              <a:t> </a:t>
            </a:r>
            <a:r>
              <a:rPr lang="en-US" sz="1600" dirty="0" err="1"/>
              <a:t>adlandırılan</a:t>
            </a:r>
            <a:r>
              <a:rPr lang="en-US" sz="1600" dirty="0"/>
              <a:t> </a:t>
            </a:r>
            <a:r>
              <a:rPr lang="en-US" sz="1600" dirty="0" err="1"/>
              <a:t>ve</a:t>
            </a:r>
            <a:r>
              <a:rPr lang="en-US" sz="1600" dirty="0"/>
              <a:t> </a:t>
            </a:r>
            <a:r>
              <a:rPr lang="en-US" sz="1600" dirty="0" err="1"/>
              <a:t>artık</a:t>
            </a:r>
            <a:r>
              <a:rPr lang="en-US" sz="1600" dirty="0"/>
              <a:t> </a:t>
            </a:r>
            <a:r>
              <a:rPr lang="en-US" sz="1600" dirty="0" err="1"/>
              <a:t>daha</a:t>
            </a:r>
            <a:r>
              <a:rPr lang="en-US" sz="1600" dirty="0"/>
              <a:t> modern </a:t>
            </a:r>
            <a:r>
              <a:rPr lang="en-US" sz="1600" dirty="0" err="1"/>
              <a:t>varyantlara</a:t>
            </a:r>
            <a:r>
              <a:rPr lang="en-US" sz="1600" dirty="0"/>
              <a:t> </a:t>
            </a:r>
            <a:r>
              <a:rPr lang="en-US" sz="1600" dirty="0" err="1"/>
              <a:t>kıyasla</a:t>
            </a:r>
            <a:r>
              <a:rPr lang="en-US" sz="1600" dirty="0"/>
              <a:t> </a:t>
            </a:r>
            <a:r>
              <a:rPr lang="en-US" sz="1600" dirty="0" err="1"/>
              <a:t>çok</a:t>
            </a:r>
            <a:r>
              <a:rPr lang="en-US" sz="1600" dirty="0"/>
              <a:t> </a:t>
            </a:r>
            <a:r>
              <a:rPr lang="en-US" sz="1600" dirty="0" err="1"/>
              <a:t>katı</a:t>
            </a:r>
            <a:r>
              <a:rPr lang="en-US" sz="1600" dirty="0"/>
              <a:t> </a:t>
            </a:r>
            <a:r>
              <a:rPr lang="en-US" sz="1600" dirty="0" err="1"/>
              <a:t>kabul</a:t>
            </a:r>
            <a:r>
              <a:rPr lang="en-US" sz="1600" dirty="0"/>
              <a:t> </a:t>
            </a:r>
            <a:r>
              <a:rPr lang="en-US" sz="1600" dirty="0" err="1"/>
              <a:t>edilen</a:t>
            </a:r>
            <a:r>
              <a:rPr lang="en-US" sz="1600" dirty="0"/>
              <a:t> </a:t>
            </a:r>
            <a:r>
              <a:rPr lang="en-US" sz="1600" dirty="0" err="1"/>
              <a:t>geleneksel</a:t>
            </a:r>
            <a:r>
              <a:rPr lang="en-US" sz="1600" dirty="0"/>
              <a:t> </a:t>
            </a:r>
            <a:r>
              <a:rPr lang="en-US" sz="1600" dirty="0" err="1"/>
              <a:t>yöntemle</a:t>
            </a:r>
            <a:r>
              <a:rPr lang="en-US" sz="1600" dirty="0"/>
              <a:t>, </a:t>
            </a:r>
            <a:r>
              <a:rPr lang="en-US" sz="1600" dirty="0" err="1"/>
              <a:t>bu</a:t>
            </a:r>
            <a:r>
              <a:rPr lang="en-US" sz="1600" dirty="0"/>
              <a:t> proje </a:t>
            </a:r>
            <a:r>
              <a:rPr lang="en-US" sz="1600" dirty="0" err="1"/>
              <a:t>faaliyetleri</a:t>
            </a:r>
            <a:r>
              <a:rPr lang="en-US" sz="1600" dirty="0"/>
              <a:t> net </a:t>
            </a:r>
            <a:r>
              <a:rPr lang="en-US" sz="1600" dirty="0" err="1"/>
              <a:t>bir</a:t>
            </a:r>
            <a:r>
              <a:rPr lang="en-US" sz="1600" dirty="0"/>
              <a:t> </a:t>
            </a:r>
            <a:r>
              <a:rPr lang="en-US" sz="1600" dirty="0" err="1"/>
              <a:t>sıra</a:t>
            </a:r>
            <a:r>
              <a:rPr lang="en-US" sz="1600" dirty="0"/>
              <a:t> </a:t>
            </a:r>
            <a:r>
              <a:rPr lang="en-US" sz="1600" dirty="0" err="1"/>
              <a:t>izler</a:t>
            </a:r>
            <a:r>
              <a:rPr lang="en-US" sz="1600" dirty="0"/>
              <a:t>.</a:t>
            </a:r>
            <a:endParaRPr lang="tr-TR" sz="1600" dirty="0"/>
          </a:p>
          <a:p>
            <a:r>
              <a:rPr lang="en-US" sz="1600" dirty="0"/>
              <a:t> </a:t>
            </a:r>
            <a:r>
              <a:rPr lang="en-US" sz="1600" dirty="0" err="1"/>
              <a:t>Süreç</a:t>
            </a:r>
            <a:r>
              <a:rPr lang="en-US" sz="1600" dirty="0"/>
              <a:t>, </a:t>
            </a:r>
            <a:r>
              <a:rPr lang="en-US" sz="1600" dirty="0" err="1"/>
              <a:t>bir</a:t>
            </a:r>
            <a:r>
              <a:rPr lang="en-US" sz="1600" dirty="0"/>
              <a:t> </a:t>
            </a:r>
            <a:r>
              <a:rPr lang="en-US" sz="1600" dirty="0" err="1"/>
              <a:t>çağlayanın</a:t>
            </a:r>
            <a:r>
              <a:rPr lang="en-US" sz="1600" dirty="0"/>
              <a:t> </a:t>
            </a:r>
            <a:r>
              <a:rPr lang="en-US" sz="1600" dirty="0" err="1"/>
              <a:t>basamaklı</a:t>
            </a:r>
            <a:r>
              <a:rPr lang="en-US" sz="1600" dirty="0"/>
              <a:t> </a:t>
            </a:r>
            <a:r>
              <a:rPr lang="en-US" sz="1600" dirty="0" err="1"/>
              <a:t>düşüşü</a:t>
            </a:r>
            <a:r>
              <a:rPr lang="en-US" sz="1600" dirty="0"/>
              <a:t> </a:t>
            </a:r>
            <a:r>
              <a:rPr lang="en-US" sz="1600" dirty="0" err="1"/>
              <a:t>gibi</a:t>
            </a:r>
            <a:r>
              <a:rPr lang="en-US" sz="1600" dirty="0"/>
              <a:t> </a:t>
            </a:r>
            <a:r>
              <a:rPr lang="en-US" sz="1600" dirty="0" err="1"/>
              <a:t>hayal</a:t>
            </a:r>
            <a:r>
              <a:rPr lang="en-US" sz="1600" dirty="0"/>
              <a:t> </a:t>
            </a:r>
            <a:r>
              <a:rPr lang="en-US" sz="1600" dirty="0" err="1"/>
              <a:t>edilebilir</a:t>
            </a:r>
            <a:r>
              <a:rPr lang="en-US" sz="1600" dirty="0"/>
              <a:t>, </a:t>
            </a:r>
            <a:r>
              <a:rPr lang="en-US" sz="1600" dirty="0" err="1"/>
              <a:t>bu</a:t>
            </a:r>
            <a:r>
              <a:rPr lang="en-US" sz="1600" dirty="0"/>
              <a:t> </a:t>
            </a:r>
            <a:r>
              <a:rPr lang="en-US" sz="1600" dirty="0" err="1"/>
              <a:t>nedenle</a:t>
            </a:r>
            <a:r>
              <a:rPr lang="en-US" sz="1600" dirty="0"/>
              <a:t> </a:t>
            </a:r>
            <a:r>
              <a:rPr lang="en-US" sz="1600" dirty="0" err="1"/>
              <a:t>şelale</a:t>
            </a:r>
            <a:r>
              <a:rPr lang="en-US" sz="1600" dirty="0"/>
              <a:t> </a:t>
            </a:r>
            <a:r>
              <a:rPr lang="en-US" sz="1600" dirty="0" err="1"/>
              <a:t>adı</a:t>
            </a:r>
            <a:r>
              <a:rPr lang="tr-TR" sz="1600" dirty="0" err="1"/>
              <a:t>nı</a:t>
            </a:r>
            <a:r>
              <a:rPr lang="tr-TR" sz="1600" dirty="0"/>
              <a:t> alır.</a:t>
            </a:r>
          </a:p>
          <a:p>
            <a:r>
              <a:rPr lang="en-US" sz="1600" dirty="0"/>
              <a:t> </a:t>
            </a:r>
            <a:r>
              <a:rPr lang="en-US" sz="1600" dirty="0" err="1"/>
              <a:t>Bir</a:t>
            </a:r>
            <a:r>
              <a:rPr lang="en-US" sz="1600" dirty="0"/>
              <a:t> </a:t>
            </a:r>
            <a:r>
              <a:rPr lang="en-US" sz="1600" dirty="0" err="1"/>
              <a:t>aşama</a:t>
            </a:r>
            <a:r>
              <a:rPr lang="en-US" sz="1600" dirty="0"/>
              <a:t> </a:t>
            </a:r>
            <a:r>
              <a:rPr lang="en-US" sz="1600" dirty="0" err="1"/>
              <a:t>diğerini</a:t>
            </a:r>
            <a:r>
              <a:rPr lang="en-US" sz="1600" dirty="0"/>
              <a:t> </a:t>
            </a:r>
            <a:r>
              <a:rPr lang="en-US" sz="1600" dirty="0" err="1"/>
              <a:t>takip</a:t>
            </a:r>
            <a:r>
              <a:rPr lang="en-US" sz="1600" dirty="0"/>
              <a:t> </a:t>
            </a:r>
            <a:r>
              <a:rPr lang="en-US" sz="1600" dirty="0" err="1"/>
              <a:t>eder</a:t>
            </a:r>
            <a:r>
              <a:rPr lang="en-US" sz="1600" dirty="0"/>
              <a:t>, </a:t>
            </a:r>
            <a:r>
              <a:rPr lang="en-US" sz="1600" dirty="0" err="1"/>
              <a:t>önceki</a:t>
            </a:r>
            <a:r>
              <a:rPr lang="en-US" sz="1600" dirty="0"/>
              <a:t> </a:t>
            </a:r>
            <a:r>
              <a:rPr lang="en-US" sz="1600" dirty="0" err="1"/>
              <a:t>aşamanın</a:t>
            </a:r>
            <a:r>
              <a:rPr lang="en-US" sz="1600" dirty="0"/>
              <a:t> tamamlanmasına </a:t>
            </a:r>
            <a:r>
              <a:rPr lang="en-US" sz="1600" dirty="0" err="1"/>
              <a:t>bağlıdır</a:t>
            </a:r>
            <a:r>
              <a:rPr lang="en-US" sz="1600" dirty="0"/>
              <a:t> </a:t>
            </a:r>
            <a:r>
              <a:rPr lang="en-US" sz="1600" dirty="0" err="1"/>
              <a:t>ve</a:t>
            </a:r>
            <a:r>
              <a:rPr lang="en-US" sz="1600" dirty="0"/>
              <a:t> </a:t>
            </a:r>
            <a:r>
              <a:rPr lang="en-US" sz="1600" dirty="0" err="1"/>
              <a:t>ancak</a:t>
            </a:r>
            <a:r>
              <a:rPr lang="en-US" sz="1600" dirty="0"/>
              <a:t> </a:t>
            </a:r>
            <a:r>
              <a:rPr lang="en-US" sz="1600" dirty="0" err="1"/>
              <a:t>önceki</a:t>
            </a:r>
            <a:r>
              <a:rPr lang="en-US" sz="1600" dirty="0"/>
              <a:t> </a:t>
            </a:r>
            <a:r>
              <a:rPr lang="en-US" sz="1600" dirty="0" err="1"/>
              <a:t>aşama</a:t>
            </a:r>
            <a:r>
              <a:rPr lang="en-US" sz="1600" dirty="0"/>
              <a:t> tamamlandıktan </a:t>
            </a:r>
            <a:r>
              <a:rPr lang="en-US" sz="1600" dirty="0" err="1"/>
              <a:t>sonra</a:t>
            </a:r>
            <a:r>
              <a:rPr lang="en-US" sz="1600" dirty="0"/>
              <a:t> </a:t>
            </a:r>
            <a:r>
              <a:rPr lang="en-US" sz="1600" dirty="0" err="1"/>
              <a:t>başlatılabilir</a:t>
            </a:r>
            <a:r>
              <a:rPr lang="en-US" sz="1600" dirty="0"/>
              <a:t>.</a:t>
            </a:r>
            <a:endParaRPr lang="tr-TR" sz="1600" dirty="0"/>
          </a:p>
        </p:txBody>
      </p:sp>
      <p:sp>
        <p:nvSpPr>
          <p:cNvPr id="7" name="Veri Yer Tutucusu 6"/>
          <p:cNvSpPr>
            <a:spLocks noGrp="1"/>
          </p:cNvSpPr>
          <p:nvPr>
            <p:ph type="dt" sz="half" idx="10"/>
          </p:nvPr>
        </p:nvSpPr>
        <p:spPr/>
        <p:txBody>
          <a:bodyPr/>
          <a:lstStyle/>
          <a:p>
            <a:fld id="{BF8ADD34-8AF2-41CB-914D-2E61EA71474F}" type="datetime1">
              <a:rPr lang="tr-TR" smtClean="0"/>
              <a:t>17.03.2022</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3653FD8C-326F-4A54-848F-ADE52E4C09C3}" type="slidenum">
              <a:rPr lang="tr-TR" smtClean="0"/>
              <a:t>18</a:t>
            </a:fld>
            <a:endParaRPr lang="tr-TR"/>
          </a:p>
        </p:txBody>
      </p:sp>
      <p:pic>
        <p:nvPicPr>
          <p:cNvPr id="3" name="İçerik Yer Tutucusu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92590" y="1144406"/>
            <a:ext cx="6996146" cy="5027794"/>
          </a:xfrm>
        </p:spPr>
      </p:pic>
    </p:spTree>
    <p:extLst>
      <p:ext uri="{BB962C8B-B14F-4D97-AF65-F5344CB8AC3E}">
        <p14:creationId xmlns:p14="http://schemas.microsoft.com/office/powerpoint/2010/main" val="2648028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a:hlinkClick r:id="rId3"/>
          </p:cNvPr>
          <p:cNvPicPr>
            <a:picLocks noChangeAspect="1"/>
          </p:cNvPicPr>
          <p:nvPr/>
        </p:nvPicPr>
        <p:blipFill rotWithShape="1">
          <a:blip r:embed="rId4"/>
          <a:srcRect l="19401" t="17279" r="46296" b="14175"/>
          <a:stretch/>
        </p:blipFill>
        <p:spPr>
          <a:xfrm>
            <a:off x="388544" y="201592"/>
            <a:ext cx="6350490" cy="5834280"/>
          </a:xfrm>
          <a:prstGeom prst="rect">
            <a:avLst/>
          </a:prstGeom>
          <a:effectLst>
            <a:outerShdw blurRad="76200" dir="18900000" sy="23000" kx="-1200000" algn="bl" rotWithShape="0">
              <a:prstClr val="black">
                <a:alpha val="20000"/>
              </a:prstClr>
            </a:outerShdw>
            <a:softEdge rad="0"/>
          </a:effectLst>
        </p:spPr>
      </p:pic>
      <p:sp>
        <p:nvSpPr>
          <p:cNvPr id="2" name="Unvan 1"/>
          <p:cNvSpPr>
            <a:spLocks noGrp="1"/>
          </p:cNvSpPr>
          <p:nvPr>
            <p:ph type="title"/>
          </p:nvPr>
        </p:nvSpPr>
        <p:spPr>
          <a:xfrm>
            <a:off x="7280380" y="213408"/>
            <a:ext cx="3303904" cy="748903"/>
          </a:xfrm>
        </p:spPr>
        <p:txBody>
          <a:bodyPr/>
          <a:lstStyle/>
          <a:p>
            <a:r>
              <a:rPr lang="tr-TR" dirty="0" err="1" smtClean="0"/>
              <a:t>Agile</a:t>
            </a:r>
            <a:r>
              <a:rPr lang="tr-TR" dirty="0" smtClean="0"/>
              <a:t> (Çevik) </a:t>
            </a:r>
            <a:endParaRPr lang="tr-TR" dirty="0"/>
          </a:p>
        </p:txBody>
      </p:sp>
      <p:sp>
        <p:nvSpPr>
          <p:cNvPr id="3" name="İçerik Yer Tutucusu 2"/>
          <p:cNvSpPr>
            <a:spLocks noGrp="1"/>
          </p:cNvSpPr>
          <p:nvPr>
            <p:ph idx="1"/>
          </p:nvPr>
        </p:nvSpPr>
        <p:spPr>
          <a:xfrm>
            <a:off x="6826685" y="1363570"/>
            <a:ext cx="4485800" cy="3864388"/>
          </a:xfrm>
        </p:spPr>
        <p:txBody>
          <a:bodyPr>
            <a:normAutofit/>
          </a:bodyPr>
          <a:lstStyle/>
          <a:p>
            <a:r>
              <a:rPr lang="tr-TR" dirty="0"/>
              <a:t>Bu durumun  farkında olan yazılımcılar Amerika’da </a:t>
            </a:r>
            <a:r>
              <a:rPr lang="tr-TR" dirty="0" err="1"/>
              <a:t>Yutah’ta</a:t>
            </a:r>
            <a:r>
              <a:rPr lang="tr-TR" dirty="0"/>
              <a:t> bir araya geliyorlar ve bu sorunu çözmek için</a:t>
            </a:r>
          </a:p>
          <a:p>
            <a:r>
              <a:rPr lang="tr-TR" dirty="0" err="1" smtClean="0">
                <a:hlinkClick r:id="rId3"/>
              </a:rPr>
              <a:t>Agile</a:t>
            </a:r>
            <a:r>
              <a:rPr lang="tr-TR" dirty="0" smtClean="0"/>
              <a:t> manifestoyu </a:t>
            </a:r>
            <a:r>
              <a:rPr lang="tr-TR" dirty="0"/>
              <a:t>yayınlıyorlar</a:t>
            </a:r>
          </a:p>
          <a:p>
            <a:r>
              <a:rPr lang="tr-TR" dirty="0"/>
              <a:t>Amaç değişime adapte olup hızlı bir şekilde uyum sağlayıp riski azaltmak.</a:t>
            </a:r>
          </a:p>
          <a:p>
            <a:r>
              <a:rPr lang="tr-TR" dirty="0" err="1"/>
              <a:t>Agile</a:t>
            </a:r>
            <a:r>
              <a:rPr lang="tr-TR" dirty="0"/>
              <a:t>, katı bir süreci takip etmek yerine, mümkün olan en iyi versiyonu sunmak için esnek kalmaya odaklanır. Bunu yapmak için tüm projeyi daha küçük süreçlere böler.</a:t>
            </a:r>
          </a:p>
          <a:p>
            <a:endParaRPr lang="tr-TR" dirty="0" smtClean="0"/>
          </a:p>
          <a:p>
            <a:endParaRPr lang="tr-TR" dirty="0"/>
          </a:p>
        </p:txBody>
      </p:sp>
      <p:sp>
        <p:nvSpPr>
          <p:cNvPr id="5" name="Veri Yer Tutucusu 4"/>
          <p:cNvSpPr>
            <a:spLocks noGrp="1"/>
          </p:cNvSpPr>
          <p:nvPr>
            <p:ph type="dt" sz="half" idx="10"/>
          </p:nvPr>
        </p:nvSpPr>
        <p:spPr/>
        <p:txBody>
          <a:bodyPr/>
          <a:lstStyle/>
          <a:p>
            <a:fld id="{5CD49F51-D510-402D-B246-BEF98C09130F}" type="datetime1">
              <a:rPr lang="tr-TR" smtClean="0"/>
              <a:t>17.03.2022</a:t>
            </a:fld>
            <a:endParaRPr lang="tr-TR"/>
          </a:p>
        </p:txBody>
      </p:sp>
      <p:sp>
        <p:nvSpPr>
          <p:cNvPr id="6" name="Altbilgi Yer Tutucusu 5"/>
          <p:cNvSpPr>
            <a:spLocks noGrp="1"/>
          </p:cNvSpPr>
          <p:nvPr>
            <p:ph type="ftr" sz="quarter" idx="11"/>
          </p:nvPr>
        </p:nvSpPr>
        <p:spPr>
          <a:xfrm>
            <a:off x="677334" y="6136105"/>
            <a:ext cx="6297612" cy="270382"/>
          </a:xfrm>
        </p:spPr>
        <p:txBody>
          <a:bodyPr/>
          <a:lstStyle/>
          <a:p>
            <a:r>
              <a:rPr lang="tr-TR" dirty="0"/>
              <a:t>https://agilemanifesto.org/principles.html</a:t>
            </a:r>
          </a:p>
        </p:txBody>
      </p:sp>
      <p:sp>
        <p:nvSpPr>
          <p:cNvPr id="7" name="Slayt Numarası Yer Tutucusu 6"/>
          <p:cNvSpPr>
            <a:spLocks noGrp="1"/>
          </p:cNvSpPr>
          <p:nvPr>
            <p:ph type="sldNum" sz="quarter" idx="12"/>
          </p:nvPr>
        </p:nvSpPr>
        <p:spPr/>
        <p:txBody>
          <a:bodyPr/>
          <a:lstStyle/>
          <a:p>
            <a:fld id="{3653FD8C-326F-4A54-848F-ADE52E4C09C3}" type="slidenum">
              <a:rPr lang="tr-TR" smtClean="0"/>
              <a:t>19</a:t>
            </a:fld>
            <a:endParaRPr lang="tr-TR"/>
          </a:p>
        </p:txBody>
      </p:sp>
    </p:spTree>
    <p:extLst>
      <p:ext uri="{BB962C8B-B14F-4D97-AF65-F5344CB8AC3E}">
        <p14:creationId xmlns:p14="http://schemas.microsoft.com/office/powerpoint/2010/main" val="9100273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608879" y="-2453834"/>
            <a:ext cx="11794602" cy="7883084"/>
          </a:xfrm>
        </p:spPr>
        <p:txBody>
          <a:bodyPr>
            <a:normAutofit/>
          </a:bodyPr>
          <a:lstStyle/>
          <a:p>
            <a:r>
              <a:rPr lang="tr-TR" sz="3600" dirty="0"/>
              <a:t/>
            </a:r>
            <a:br>
              <a:rPr lang="tr-TR" sz="3600" dirty="0"/>
            </a:br>
            <a:r>
              <a:rPr lang="tr-TR" sz="3600" dirty="0"/>
              <a:t/>
            </a:r>
            <a:br>
              <a:rPr lang="tr-TR" sz="3600" dirty="0"/>
            </a:br>
            <a:r>
              <a:rPr lang="tr-TR" sz="4800" dirty="0" smtClean="0"/>
              <a:t>Meryem GELEN</a:t>
            </a:r>
            <a:br>
              <a:rPr lang="tr-TR" sz="4800" dirty="0" smtClean="0"/>
            </a:br>
            <a:r>
              <a:rPr lang="tr-TR" sz="3600" dirty="0"/>
              <a:t>Proje Yönetimi,</a:t>
            </a:r>
            <a:r>
              <a:rPr lang="tr-TR" sz="3600" dirty="0" smtClean="0"/>
              <a:t/>
            </a:r>
            <a:br>
              <a:rPr lang="tr-TR" sz="3600" dirty="0" smtClean="0"/>
            </a:br>
            <a:r>
              <a:rPr lang="tr-TR" sz="2400" dirty="0"/>
              <a:t>Yazılım </a:t>
            </a:r>
            <a:r>
              <a:rPr lang="tr-TR" sz="2400" dirty="0" smtClean="0"/>
              <a:t>Geliştirme </a:t>
            </a:r>
            <a:r>
              <a:rPr lang="tr-TR" sz="2400" dirty="0"/>
              <a:t>Yaşam Döngüsü </a:t>
            </a:r>
            <a:r>
              <a:rPr lang="tr-TR" sz="2400" dirty="0" smtClean="0"/>
              <a:t/>
            </a:r>
            <a:br>
              <a:rPr lang="tr-TR" sz="2400" dirty="0" smtClean="0"/>
            </a:br>
            <a:r>
              <a:rPr lang="tr-TR" sz="2400" dirty="0" smtClean="0"/>
              <a:t>Yazılım </a:t>
            </a:r>
            <a:r>
              <a:rPr lang="tr-TR" sz="2400" dirty="0"/>
              <a:t>Geliştirme </a:t>
            </a:r>
            <a:r>
              <a:rPr lang="tr-TR" sz="2400" dirty="0" err="1" smtClean="0"/>
              <a:t>Methodolojileri</a:t>
            </a:r>
            <a:r>
              <a:rPr lang="tr-TR" sz="2400" dirty="0" smtClean="0"/>
              <a:t> </a:t>
            </a:r>
            <a:r>
              <a:rPr lang="tr-TR" sz="2400" dirty="0"/>
              <a:t>(</a:t>
            </a:r>
            <a:r>
              <a:rPr lang="tr-TR" sz="2400" dirty="0" err="1" smtClean="0"/>
              <a:t>Waterfall</a:t>
            </a:r>
            <a:r>
              <a:rPr lang="tr-TR" sz="2400" dirty="0" smtClean="0"/>
              <a:t>, </a:t>
            </a:r>
            <a:r>
              <a:rPr lang="tr-TR" sz="2400" dirty="0" err="1"/>
              <a:t>Agile</a:t>
            </a:r>
            <a:r>
              <a:rPr lang="tr-TR" sz="2400" dirty="0"/>
              <a:t> </a:t>
            </a:r>
            <a:r>
              <a:rPr lang="tr-TR" sz="2400" dirty="0" smtClean="0"/>
              <a:t>Yaklaşımı</a:t>
            </a:r>
            <a:r>
              <a:rPr lang="tr-TR" sz="2400" dirty="0"/>
              <a:t>) </a:t>
            </a:r>
            <a:r>
              <a:rPr lang="tr-TR" sz="2400" dirty="0" smtClean="0"/>
              <a:t/>
            </a:r>
            <a:br>
              <a:rPr lang="tr-TR" sz="2400" dirty="0" smtClean="0"/>
            </a:br>
            <a:r>
              <a:rPr lang="tr-TR" sz="2400" dirty="0" smtClean="0"/>
              <a:t>(</a:t>
            </a:r>
            <a:r>
              <a:rPr lang="tr-TR" sz="2400" dirty="0" err="1"/>
              <a:t>Scrum</a:t>
            </a:r>
            <a:r>
              <a:rPr lang="tr-TR" sz="2400" dirty="0"/>
              <a:t> </a:t>
            </a:r>
            <a:r>
              <a:rPr lang="tr-TR" sz="2400" dirty="0" err="1"/>
              <a:t>metholojisi</a:t>
            </a:r>
            <a:r>
              <a:rPr lang="tr-TR" sz="2400" dirty="0"/>
              <a:t>, </a:t>
            </a:r>
            <a:r>
              <a:rPr lang="tr-TR" sz="2400" dirty="0" err="1"/>
              <a:t>Kanban</a:t>
            </a:r>
            <a:r>
              <a:rPr lang="tr-TR" sz="2400" dirty="0"/>
              <a:t> tekniği)</a:t>
            </a:r>
            <a:br>
              <a:rPr lang="tr-TR" sz="2400" dirty="0"/>
            </a:br>
            <a:r>
              <a:rPr lang="tr-TR" sz="2400" dirty="0" err="1"/>
              <a:t>DevOps</a:t>
            </a:r>
            <a:r>
              <a:rPr lang="tr-TR" sz="2400" dirty="0"/>
              <a:t> Kültürü</a:t>
            </a:r>
            <a:br>
              <a:rPr lang="tr-TR" sz="2400" dirty="0"/>
            </a:br>
            <a:r>
              <a:rPr lang="tr-TR" sz="2400" dirty="0"/>
              <a:t>Son olarak da bulut tabanlı proje yönetim sistemlerinden </a:t>
            </a:r>
            <a:r>
              <a:rPr lang="tr-TR" sz="2400" dirty="0" err="1" smtClean="0"/>
              <a:t>Trelllo</a:t>
            </a:r>
            <a:endParaRPr lang="tr-TR" sz="2800" dirty="0"/>
          </a:p>
        </p:txBody>
      </p:sp>
    </p:spTree>
    <p:extLst>
      <p:ext uri="{BB962C8B-B14F-4D97-AF65-F5344CB8AC3E}">
        <p14:creationId xmlns:p14="http://schemas.microsoft.com/office/powerpoint/2010/main" val="34315949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387611"/>
            <a:ext cx="4037541" cy="986501"/>
          </a:xfrm>
        </p:spPr>
        <p:txBody>
          <a:bodyPr>
            <a:normAutofit/>
          </a:bodyPr>
          <a:lstStyle/>
          <a:p>
            <a:r>
              <a:rPr lang="tr-TR" sz="4400" dirty="0" err="1" smtClean="0"/>
              <a:t>Scrum</a:t>
            </a:r>
            <a:r>
              <a:rPr lang="tr-TR" sz="4400" dirty="0" smtClean="0"/>
              <a:t> Modeli</a:t>
            </a:r>
            <a:endParaRPr lang="tr-TR" sz="4400" dirty="0"/>
          </a:p>
        </p:txBody>
      </p:sp>
      <p:sp>
        <p:nvSpPr>
          <p:cNvPr id="3" name="İçerik Yer Tutucusu 2"/>
          <p:cNvSpPr>
            <a:spLocks noGrp="1"/>
          </p:cNvSpPr>
          <p:nvPr>
            <p:ph idx="1"/>
          </p:nvPr>
        </p:nvSpPr>
        <p:spPr>
          <a:xfrm>
            <a:off x="291570" y="1250865"/>
            <a:ext cx="4809067" cy="5543549"/>
          </a:xfrm>
        </p:spPr>
        <p:txBody>
          <a:bodyPr>
            <a:normAutofit fontScale="77500" lnSpcReduction="20000"/>
          </a:bodyPr>
          <a:lstStyle/>
          <a:p>
            <a:pPr marL="0" indent="0">
              <a:lnSpc>
                <a:spcPct val="110000"/>
              </a:lnSpc>
              <a:buNone/>
            </a:pPr>
            <a:r>
              <a:rPr lang="tr-TR" sz="2400" dirty="0" err="1" smtClean="0">
                <a:latin typeface="+mj-lt"/>
              </a:rPr>
              <a:t>Scrum</a:t>
            </a:r>
            <a:r>
              <a:rPr lang="tr-TR" sz="2400" dirty="0" smtClean="0">
                <a:latin typeface="+mj-lt"/>
              </a:rPr>
              <a:t> </a:t>
            </a:r>
            <a:r>
              <a:rPr lang="tr-TR" sz="2400" dirty="0">
                <a:latin typeface="+mj-lt"/>
              </a:rPr>
              <a:t>modeli en popüler </a:t>
            </a:r>
            <a:r>
              <a:rPr lang="tr-TR" sz="2400" dirty="0" err="1">
                <a:solidFill>
                  <a:schemeClr val="accent2"/>
                </a:solidFill>
                <a:latin typeface="+mj-lt"/>
              </a:rPr>
              <a:t>Agile</a:t>
            </a:r>
            <a:r>
              <a:rPr lang="tr-TR" sz="2400" dirty="0">
                <a:solidFill>
                  <a:schemeClr val="accent2"/>
                </a:solidFill>
                <a:latin typeface="+mj-lt"/>
              </a:rPr>
              <a:t> </a:t>
            </a:r>
            <a:r>
              <a:rPr lang="tr-TR" sz="2400" dirty="0">
                <a:latin typeface="+mj-lt"/>
              </a:rPr>
              <a:t>modelidir.</a:t>
            </a:r>
          </a:p>
          <a:p>
            <a:pPr marL="0" indent="0">
              <a:lnSpc>
                <a:spcPct val="110000"/>
              </a:lnSpc>
              <a:buNone/>
            </a:pPr>
            <a:endParaRPr lang="tr-TR" sz="2400" dirty="0">
              <a:latin typeface="+mj-lt"/>
            </a:endParaRPr>
          </a:p>
          <a:p>
            <a:pPr marL="0" indent="0">
              <a:lnSpc>
                <a:spcPct val="110000"/>
              </a:lnSpc>
              <a:buNone/>
            </a:pPr>
            <a:r>
              <a:rPr lang="tr-TR" sz="2400" dirty="0">
                <a:latin typeface="+mj-lt"/>
              </a:rPr>
              <a:t>Yazılım geliştirme yinelemeleri, </a:t>
            </a:r>
            <a:r>
              <a:rPr lang="tr-TR" sz="2400" dirty="0">
                <a:solidFill>
                  <a:schemeClr val="accent2"/>
                </a:solidFill>
                <a:latin typeface="+mj-lt"/>
              </a:rPr>
              <a:t>sprint</a:t>
            </a:r>
            <a:r>
              <a:rPr lang="tr-TR" sz="2400" dirty="0">
                <a:latin typeface="+mj-lt"/>
              </a:rPr>
              <a:t>ler olarak bilinir. Bu 1-4 haftalık sprintler sırasında takımlar önceki </a:t>
            </a:r>
            <a:r>
              <a:rPr lang="tr-TR" sz="2400" dirty="0" err="1">
                <a:latin typeface="+mj-lt"/>
              </a:rPr>
              <a:t>sprint'i</a:t>
            </a:r>
            <a:r>
              <a:rPr lang="tr-TR" sz="2400" dirty="0">
                <a:latin typeface="+mj-lt"/>
              </a:rPr>
              <a:t> değerlendirir, yeni özellikler ekler ve bir sonraki </a:t>
            </a:r>
            <a:r>
              <a:rPr lang="tr-TR" sz="2400" dirty="0" err="1">
                <a:latin typeface="+mj-lt"/>
              </a:rPr>
              <a:t>sprint'i</a:t>
            </a:r>
            <a:r>
              <a:rPr lang="tr-TR" sz="2400" dirty="0">
                <a:latin typeface="+mj-lt"/>
              </a:rPr>
              <a:t> planlar</a:t>
            </a:r>
            <a:r>
              <a:rPr lang="tr-TR" sz="2400" dirty="0" smtClean="0">
                <a:latin typeface="+mj-lt"/>
              </a:rPr>
              <a:t>.</a:t>
            </a:r>
          </a:p>
          <a:p>
            <a:pPr marL="0" indent="0">
              <a:lnSpc>
                <a:spcPct val="110000"/>
              </a:lnSpc>
              <a:buNone/>
            </a:pPr>
            <a:r>
              <a:rPr lang="tr-TR" sz="2400" dirty="0" smtClean="0">
                <a:latin typeface="+mj-lt"/>
              </a:rPr>
              <a:t>Sprint </a:t>
            </a:r>
            <a:r>
              <a:rPr lang="tr-TR" sz="2400" dirty="0">
                <a:latin typeface="+mj-lt"/>
              </a:rPr>
              <a:t>aktiviteleri tanımlandıktan sonra değişikliklere izin verilmez</a:t>
            </a:r>
            <a:r>
              <a:rPr lang="tr-TR" sz="2400" dirty="0" smtClean="0">
                <a:latin typeface="+mj-lt"/>
              </a:rPr>
              <a:t>.</a:t>
            </a:r>
          </a:p>
          <a:p>
            <a:pPr marL="0" indent="0">
              <a:lnSpc>
                <a:spcPct val="110000"/>
              </a:lnSpc>
              <a:buNone/>
            </a:pPr>
            <a:endParaRPr lang="tr-TR" sz="2400" dirty="0" smtClean="0">
              <a:solidFill>
                <a:schemeClr val="tx1"/>
              </a:solidFill>
              <a:latin typeface="+mj-lt"/>
            </a:endParaRPr>
          </a:p>
          <a:p>
            <a:pPr marL="0" indent="0">
              <a:lnSpc>
                <a:spcPct val="110000"/>
              </a:lnSpc>
              <a:buNone/>
            </a:pPr>
            <a:r>
              <a:rPr lang="tr-TR" sz="2400" dirty="0" smtClean="0">
                <a:solidFill>
                  <a:schemeClr val="tx1"/>
                </a:solidFill>
                <a:latin typeface="+mj-lt"/>
              </a:rPr>
              <a:t>Gelişmiş </a:t>
            </a:r>
            <a:r>
              <a:rPr lang="tr-TR" sz="2400" dirty="0">
                <a:solidFill>
                  <a:schemeClr val="tx1"/>
                </a:solidFill>
                <a:latin typeface="+mj-lt"/>
              </a:rPr>
              <a:t>iletişim, hataları çözmek için harcanan zamanı azaltır ve son kullanıcının üründen memnun olma olasılığını artırır. Ancak bu işbirliği, süreç sırasında müşteriden daha fazla girdi ve zaman gerektirir. Çok fazla özellik istenir ve eklenirse, ekip son teslim tarihlerini geri alma riskiyle karşı karşıya kalır.</a:t>
            </a:r>
          </a:p>
          <a:p>
            <a:pPr marL="0" indent="0">
              <a:lnSpc>
                <a:spcPct val="110000"/>
              </a:lnSpc>
              <a:buNone/>
            </a:pPr>
            <a:endParaRPr lang="tr-TR" sz="2400" dirty="0">
              <a:latin typeface="+mj-lt"/>
            </a:endParaRPr>
          </a:p>
        </p:txBody>
      </p:sp>
      <p:sp>
        <p:nvSpPr>
          <p:cNvPr id="5" name="Veri Yer Tutucusu 4"/>
          <p:cNvSpPr>
            <a:spLocks noGrp="1"/>
          </p:cNvSpPr>
          <p:nvPr>
            <p:ph type="dt" sz="half" idx="10"/>
          </p:nvPr>
        </p:nvSpPr>
        <p:spPr/>
        <p:txBody>
          <a:bodyPr/>
          <a:lstStyle/>
          <a:p>
            <a:fld id="{3F8D48FD-DEFC-4566-AAC8-CABA2E085A0E}" type="datetime1">
              <a:rPr lang="tr-TR" smtClean="0"/>
              <a:t>17.03.2022</a:t>
            </a:fld>
            <a:endParaRPr lang="tr-TR"/>
          </a:p>
        </p:txBody>
      </p:sp>
      <p:sp>
        <p:nvSpPr>
          <p:cNvPr id="7" name="Slayt Numarası Yer Tutucusu 6"/>
          <p:cNvSpPr>
            <a:spLocks noGrp="1"/>
          </p:cNvSpPr>
          <p:nvPr>
            <p:ph type="sldNum" sz="quarter" idx="12"/>
          </p:nvPr>
        </p:nvSpPr>
        <p:spPr/>
        <p:txBody>
          <a:bodyPr/>
          <a:lstStyle/>
          <a:p>
            <a:fld id="{3653FD8C-326F-4A54-848F-ADE52E4C09C3}" type="slidenum">
              <a:rPr lang="tr-TR" smtClean="0"/>
              <a:t>20</a:t>
            </a:fld>
            <a:endParaRPr lang="tr-TR"/>
          </a:p>
        </p:txBody>
      </p:sp>
      <p:pic>
        <p:nvPicPr>
          <p:cNvPr id="4" name="Resim 3"/>
          <p:cNvPicPr>
            <a:picLocks noChangeAspect="1"/>
          </p:cNvPicPr>
          <p:nvPr/>
        </p:nvPicPr>
        <p:blipFill rotWithShape="1">
          <a:blip r:embed="rId3"/>
          <a:srcRect l="832" t="14593" r="28584" b="18000"/>
          <a:stretch/>
        </p:blipFill>
        <p:spPr>
          <a:xfrm>
            <a:off x="5044440" y="-76200"/>
            <a:ext cx="7940040" cy="6934200"/>
          </a:xfrm>
          <a:prstGeom prst="rect">
            <a:avLst/>
          </a:prstGeom>
        </p:spPr>
      </p:pic>
    </p:spTree>
    <p:extLst>
      <p:ext uri="{BB962C8B-B14F-4D97-AF65-F5344CB8AC3E}">
        <p14:creationId xmlns:p14="http://schemas.microsoft.com/office/powerpoint/2010/main" val="133900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91597" y="942976"/>
            <a:ext cx="4742934" cy="4957762"/>
          </a:xfrm>
        </p:spPr>
        <p:txBody>
          <a:bodyPr>
            <a:noAutofit/>
          </a:bodyPr>
          <a:lstStyle/>
          <a:p>
            <a:pPr marL="0" indent="0">
              <a:buNone/>
            </a:pPr>
            <a:r>
              <a:rPr lang="tr-TR" dirty="0">
                <a:solidFill>
                  <a:schemeClr val="accent2"/>
                </a:solidFill>
              </a:rPr>
              <a:t>User </a:t>
            </a:r>
            <a:r>
              <a:rPr lang="tr-TR" dirty="0" err="1" smtClean="0">
                <a:solidFill>
                  <a:schemeClr val="accent2"/>
                </a:solidFill>
              </a:rPr>
              <a:t>story</a:t>
            </a:r>
            <a:r>
              <a:rPr lang="tr-TR" dirty="0" smtClean="0">
                <a:solidFill>
                  <a:schemeClr val="accent2"/>
                </a:solidFill>
              </a:rPr>
              <a:t> </a:t>
            </a:r>
            <a:r>
              <a:rPr lang="tr-TR" dirty="0" smtClean="0"/>
              <a:t>geliştirilecek </a:t>
            </a:r>
            <a:r>
              <a:rPr lang="tr-TR" dirty="0"/>
              <a:t>ürünün özelliğinin o ürünün kullanacak kişinin bakış açısıyla yazılan basit </a:t>
            </a:r>
            <a:r>
              <a:rPr lang="tr-TR" dirty="0" smtClean="0"/>
              <a:t>cümleleridir</a:t>
            </a:r>
            <a:r>
              <a:rPr lang="tr-TR" dirty="0"/>
              <a:t>. (Talep)</a:t>
            </a:r>
          </a:p>
          <a:p>
            <a:pPr marL="0" indent="0">
              <a:buNone/>
            </a:pPr>
            <a:r>
              <a:rPr lang="tr-TR" dirty="0"/>
              <a:t>Standartlaşmış bir şekli var aslında: rol, istek ve </a:t>
            </a:r>
            <a:r>
              <a:rPr lang="tr-TR" dirty="0" smtClean="0"/>
              <a:t>amaç. Örneğin</a:t>
            </a:r>
            <a:r>
              <a:rPr lang="tr-TR" dirty="0"/>
              <a:t>; bir alışveriş uygulaması arama sayfasını ziyaret eden bir ziyaretçi olarak sonuçları renklere göre filtrelemek istiyorum böylece aradığım ürüne kolayca ulaşabileyim.</a:t>
            </a:r>
          </a:p>
          <a:p>
            <a:pPr marL="0" indent="0">
              <a:buNone/>
            </a:pPr>
            <a:r>
              <a:rPr lang="tr-TR" dirty="0">
                <a:solidFill>
                  <a:schemeClr val="accent2"/>
                </a:solidFill>
              </a:rPr>
              <a:t>Project </a:t>
            </a:r>
            <a:r>
              <a:rPr lang="tr-TR" dirty="0" err="1">
                <a:solidFill>
                  <a:schemeClr val="accent2"/>
                </a:solidFill>
              </a:rPr>
              <a:t>Owner</a:t>
            </a:r>
            <a:r>
              <a:rPr lang="tr-TR" dirty="0">
                <a:solidFill>
                  <a:schemeClr val="accent2"/>
                </a:solidFill>
              </a:rPr>
              <a:t> </a:t>
            </a:r>
            <a:r>
              <a:rPr lang="tr-TR" dirty="0" err="1"/>
              <a:t>user</a:t>
            </a:r>
            <a:r>
              <a:rPr lang="tr-TR" dirty="0"/>
              <a:t> </a:t>
            </a:r>
            <a:r>
              <a:rPr lang="tr-TR" dirty="0" err="1"/>
              <a:t>storleri</a:t>
            </a:r>
            <a:r>
              <a:rPr lang="tr-TR" dirty="0"/>
              <a:t> esas alarak proje için istenilen işlerin listesini hazırlıyor biz de buna </a:t>
            </a:r>
            <a:r>
              <a:rPr lang="tr-TR" dirty="0">
                <a:solidFill>
                  <a:schemeClr val="accent2"/>
                </a:solidFill>
              </a:rPr>
              <a:t>Product </a:t>
            </a:r>
            <a:r>
              <a:rPr lang="tr-TR" dirty="0" err="1">
                <a:solidFill>
                  <a:schemeClr val="accent2"/>
                </a:solidFill>
              </a:rPr>
              <a:t>Backlog</a:t>
            </a:r>
            <a:r>
              <a:rPr lang="tr-TR" dirty="0">
                <a:solidFill>
                  <a:schemeClr val="accent2"/>
                </a:solidFill>
              </a:rPr>
              <a:t> </a:t>
            </a:r>
            <a:r>
              <a:rPr lang="tr-TR" dirty="0"/>
              <a:t>diyoruz.</a:t>
            </a:r>
          </a:p>
          <a:p>
            <a:pPr marL="0" indent="0">
              <a:buNone/>
            </a:pPr>
            <a:r>
              <a:rPr lang="tr-TR" dirty="0"/>
              <a:t>Burada işler önem sırasına göre hazırlanır. Bu listeye ekleme ve çıkarmayı sadece </a:t>
            </a:r>
            <a:r>
              <a:rPr lang="tr-TR" dirty="0" err="1"/>
              <a:t>product</a:t>
            </a:r>
            <a:r>
              <a:rPr lang="tr-TR" dirty="0"/>
              <a:t> </a:t>
            </a:r>
            <a:r>
              <a:rPr lang="tr-TR" dirty="0" err="1"/>
              <a:t>owner</a:t>
            </a:r>
            <a:r>
              <a:rPr lang="tr-TR" dirty="0"/>
              <a:t> yapabilir başka kişiler buna karışamaz</a:t>
            </a:r>
            <a:r>
              <a:rPr lang="tr-TR" dirty="0" smtClean="0"/>
              <a:t>..</a:t>
            </a:r>
            <a:endParaRPr lang="tr-TR" dirty="0"/>
          </a:p>
        </p:txBody>
      </p:sp>
      <p:sp>
        <p:nvSpPr>
          <p:cNvPr id="4" name="Veri Yer Tutucusu 3"/>
          <p:cNvSpPr>
            <a:spLocks noGrp="1"/>
          </p:cNvSpPr>
          <p:nvPr>
            <p:ph type="dt" sz="half" idx="10"/>
          </p:nvPr>
        </p:nvSpPr>
        <p:spPr>
          <a:xfrm>
            <a:off x="7090833" y="6369311"/>
            <a:ext cx="911939" cy="365125"/>
          </a:xfrm>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a:xfrm>
            <a:off x="491597" y="6319612"/>
            <a:ext cx="6297612" cy="365125"/>
          </a:xfrm>
        </p:spPr>
        <p:txBody>
          <a:bodyPr/>
          <a:lstStyle/>
          <a:p>
            <a:endParaRPr lang="tr-TR" dirty="0"/>
          </a:p>
        </p:txBody>
      </p:sp>
      <p:sp>
        <p:nvSpPr>
          <p:cNvPr id="6" name="Slayt Numarası Yer Tutucusu 5"/>
          <p:cNvSpPr>
            <a:spLocks noGrp="1"/>
          </p:cNvSpPr>
          <p:nvPr>
            <p:ph type="sldNum" sz="quarter" idx="12"/>
          </p:nvPr>
        </p:nvSpPr>
        <p:spPr>
          <a:xfrm>
            <a:off x="8576376" y="6369311"/>
            <a:ext cx="683339" cy="365125"/>
          </a:xfrm>
        </p:spPr>
        <p:txBody>
          <a:bodyPr/>
          <a:lstStyle/>
          <a:p>
            <a:fld id="{3653FD8C-326F-4A54-848F-ADE52E4C09C3}" type="slidenum">
              <a:rPr lang="tr-TR" smtClean="0"/>
              <a:t>21</a:t>
            </a:fld>
            <a:endParaRPr lang="tr-TR"/>
          </a:p>
        </p:txBody>
      </p:sp>
      <p:sp>
        <p:nvSpPr>
          <p:cNvPr id="8" name="Unvan 1"/>
          <p:cNvSpPr>
            <a:spLocks noGrp="1"/>
          </p:cNvSpPr>
          <p:nvPr>
            <p:ph type="title"/>
          </p:nvPr>
        </p:nvSpPr>
        <p:spPr>
          <a:xfrm>
            <a:off x="511004" y="138113"/>
            <a:ext cx="3251729" cy="690563"/>
          </a:xfrm>
        </p:spPr>
        <p:txBody>
          <a:bodyPr>
            <a:normAutofit/>
          </a:bodyPr>
          <a:lstStyle/>
          <a:p>
            <a:r>
              <a:rPr lang="tr-TR" sz="2800" dirty="0" err="1" smtClean="0"/>
              <a:t>Scrum</a:t>
            </a:r>
            <a:r>
              <a:rPr lang="tr-TR" sz="2800" dirty="0" smtClean="0"/>
              <a:t> Süreci</a:t>
            </a:r>
            <a:endParaRPr lang="tr-TR" sz="2800" dirty="0"/>
          </a:p>
        </p:txBody>
      </p:sp>
      <p:pic>
        <p:nvPicPr>
          <p:cNvPr id="11" name="İçerik Yer Tutucusu 3"/>
          <p:cNvPicPr>
            <a:picLocks noChangeAspect="1"/>
          </p:cNvPicPr>
          <p:nvPr/>
        </p:nvPicPr>
        <p:blipFill rotWithShape="1">
          <a:blip r:embed="rId3"/>
          <a:srcRect l="197" t="13382" r="30102" b="11558"/>
          <a:stretch/>
        </p:blipFill>
        <p:spPr>
          <a:xfrm>
            <a:off x="5234531" y="-185738"/>
            <a:ext cx="6995699" cy="4471988"/>
          </a:xfrm>
          <a:prstGeom prst="rect">
            <a:avLst/>
          </a:prstGeom>
          <a:effectLst>
            <a:softEdge rad="368300"/>
          </a:effectLst>
        </p:spPr>
      </p:pic>
      <p:sp>
        <p:nvSpPr>
          <p:cNvPr id="12" name="Dikdörtgen 11"/>
          <p:cNvSpPr/>
          <p:nvPr/>
        </p:nvSpPr>
        <p:spPr>
          <a:xfrm>
            <a:off x="5198447" y="3966922"/>
            <a:ext cx="6755857" cy="2352690"/>
          </a:xfrm>
          <a:prstGeom prst="rect">
            <a:avLst/>
          </a:prstGeom>
        </p:spPr>
        <p:txBody>
          <a:bodyPr wrap="square">
            <a:spAutoFit/>
          </a:bodyPr>
          <a:lstStyle/>
          <a:p>
            <a:r>
              <a:rPr lang="tr-TR" dirty="0"/>
              <a:t>Daha sonra </a:t>
            </a:r>
            <a:r>
              <a:rPr lang="tr-TR" dirty="0" smtClean="0">
                <a:solidFill>
                  <a:schemeClr val="accent2"/>
                </a:solidFill>
              </a:rPr>
              <a:t>Sprint </a:t>
            </a:r>
            <a:r>
              <a:rPr lang="tr-TR" dirty="0">
                <a:solidFill>
                  <a:schemeClr val="accent2"/>
                </a:solidFill>
              </a:rPr>
              <a:t>(koşma) T</a:t>
            </a:r>
            <a:r>
              <a:rPr lang="tr-TR" dirty="0" smtClean="0">
                <a:solidFill>
                  <a:schemeClr val="accent2"/>
                </a:solidFill>
              </a:rPr>
              <a:t>oplantısı </a:t>
            </a:r>
            <a:r>
              <a:rPr lang="tr-TR" dirty="0"/>
              <a:t>yapılır. Projeye ve ekibe bağlı olarak 1 veya 4  haftaya kadar sürer. Amacı çalışan küçük yazılımlar yapmak.  </a:t>
            </a:r>
          </a:p>
          <a:p>
            <a:r>
              <a:rPr lang="tr-TR" dirty="0"/>
              <a:t>Toplantıya ekibin tamamı katılmak zorunda.</a:t>
            </a:r>
          </a:p>
          <a:p>
            <a:r>
              <a:rPr lang="tr-TR" dirty="0"/>
              <a:t>Sprint başlamadan önce </a:t>
            </a:r>
            <a:r>
              <a:rPr lang="tr-TR" dirty="0" err="1"/>
              <a:t>product</a:t>
            </a:r>
            <a:r>
              <a:rPr lang="tr-TR" dirty="0"/>
              <a:t> </a:t>
            </a:r>
            <a:r>
              <a:rPr lang="tr-TR" dirty="0" err="1"/>
              <a:t>owner</a:t>
            </a:r>
            <a:r>
              <a:rPr lang="tr-TR" dirty="0"/>
              <a:t> bir hedef belirliyor ve hangi </a:t>
            </a:r>
            <a:r>
              <a:rPr lang="tr-TR" dirty="0" err="1"/>
              <a:t>user</a:t>
            </a:r>
            <a:r>
              <a:rPr lang="tr-TR" dirty="0"/>
              <a:t> </a:t>
            </a:r>
            <a:r>
              <a:rPr lang="tr-TR" dirty="0" err="1"/>
              <a:t>storylerin</a:t>
            </a:r>
            <a:r>
              <a:rPr lang="tr-TR" dirty="0"/>
              <a:t> tamamlanacağına karar veriyor.</a:t>
            </a:r>
          </a:p>
          <a:p>
            <a:r>
              <a:rPr lang="tr-TR" dirty="0"/>
              <a:t>İşleri sıralıyorlar. Toplantı sonrası </a:t>
            </a:r>
            <a:r>
              <a:rPr lang="tr-TR" dirty="0">
                <a:solidFill>
                  <a:schemeClr val="accent2"/>
                </a:solidFill>
              </a:rPr>
              <a:t>Sprint </a:t>
            </a:r>
            <a:r>
              <a:rPr lang="tr-TR" dirty="0" err="1">
                <a:solidFill>
                  <a:schemeClr val="accent2"/>
                </a:solidFill>
              </a:rPr>
              <a:t>Backlog</a:t>
            </a:r>
            <a:r>
              <a:rPr lang="tr-TR" dirty="0">
                <a:solidFill>
                  <a:schemeClr val="accent2"/>
                </a:solidFill>
              </a:rPr>
              <a:t> </a:t>
            </a:r>
            <a:r>
              <a:rPr lang="tr-TR" dirty="0"/>
              <a:t>oluşuyor. Yani sprint boyunca yapılacakların listesi hazır oluyor. </a:t>
            </a:r>
          </a:p>
        </p:txBody>
      </p:sp>
    </p:spTree>
    <p:extLst>
      <p:ext uri="{BB962C8B-B14F-4D97-AF65-F5344CB8AC3E}">
        <p14:creationId xmlns:p14="http://schemas.microsoft.com/office/powerpoint/2010/main" val="12425840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71039" y="238125"/>
            <a:ext cx="3251729" cy="690563"/>
          </a:xfrm>
        </p:spPr>
        <p:txBody>
          <a:bodyPr>
            <a:normAutofit/>
          </a:bodyPr>
          <a:lstStyle/>
          <a:p>
            <a:r>
              <a:rPr lang="tr-TR" sz="2800" dirty="0" err="1" smtClean="0"/>
              <a:t>Scrum</a:t>
            </a:r>
            <a:r>
              <a:rPr lang="tr-TR" sz="2800" dirty="0" smtClean="0"/>
              <a:t> Süreci</a:t>
            </a:r>
            <a:endParaRPr lang="tr-TR" sz="2800" dirty="0"/>
          </a:p>
        </p:txBody>
      </p:sp>
      <p:sp>
        <p:nvSpPr>
          <p:cNvPr id="4" name="Veri Yer Tutucusu 3"/>
          <p:cNvSpPr>
            <a:spLocks noGrp="1"/>
          </p:cNvSpPr>
          <p:nvPr>
            <p:ph type="dt" sz="half" idx="10"/>
          </p:nvPr>
        </p:nvSpPr>
        <p:spPr>
          <a:xfrm>
            <a:off x="7215238" y="6294118"/>
            <a:ext cx="911939" cy="365125"/>
          </a:xfrm>
        </p:spPr>
        <p:txBody>
          <a:bodyPr/>
          <a:lstStyle/>
          <a:p>
            <a:fld id="{ADBF97DF-536C-416B-9063-71B039486D33}" type="datetime1">
              <a:rPr lang="tr-TR" smtClean="0"/>
              <a:t>17.03.2022</a:t>
            </a:fld>
            <a:endParaRPr lang="tr-TR" dirty="0"/>
          </a:p>
        </p:txBody>
      </p:sp>
      <p:sp>
        <p:nvSpPr>
          <p:cNvPr id="5" name="Altbilgi Yer Tutucusu 4"/>
          <p:cNvSpPr>
            <a:spLocks noGrp="1"/>
          </p:cNvSpPr>
          <p:nvPr>
            <p:ph type="ftr" sz="quarter" idx="11"/>
          </p:nvPr>
        </p:nvSpPr>
        <p:spPr>
          <a:xfrm>
            <a:off x="371039" y="6209764"/>
            <a:ext cx="6297612" cy="365125"/>
          </a:xfrm>
        </p:spPr>
        <p:txBody>
          <a:bodyPr/>
          <a:lstStyle/>
          <a:p>
            <a:endParaRPr lang="tr-TR"/>
          </a:p>
        </p:txBody>
      </p:sp>
      <p:sp>
        <p:nvSpPr>
          <p:cNvPr id="6" name="Slayt Numarası Yer Tutucusu 5"/>
          <p:cNvSpPr>
            <a:spLocks noGrp="1"/>
          </p:cNvSpPr>
          <p:nvPr>
            <p:ph type="sldNum" sz="quarter" idx="12"/>
          </p:nvPr>
        </p:nvSpPr>
        <p:spPr>
          <a:xfrm>
            <a:off x="8541176" y="6294117"/>
            <a:ext cx="683339" cy="365125"/>
          </a:xfrm>
        </p:spPr>
        <p:txBody>
          <a:bodyPr/>
          <a:lstStyle/>
          <a:p>
            <a:fld id="{3653FD8C-326F-4A54-848F-ADE52E4C09C3}" type="slidenum">
              <a:rPr lang="tr-TR" smtClean="0"/>
              <a:t>22</a:t>
            </a:fld>
            <a:endParaRPr lang="tr-TR" dirty="0"/>
          </a:p>
        </p:txBody>
      </p:sp>
      <p:sp>
        <p:nvSpPr>
          <p:cNvPr id="8" name="Dikdörtgen 7"/>
          <p:cNvSpPr/>
          <p:nvPr/>
        </p:nvSpPr>
        <p:spPr>
          <a:xfrm>
            <a:off x="371039" y="928688"/>
            <a:ext cx="5017558" cy="5016758"/>
          </a:xfrm>
          <a:prstGeom prst="rect">
            <a:avLst/>
          </a:prstGeom>
        </p:spPr>
        <p:txBody>
          <a:bodyPr wrap="square">
            <a:spAutoFit/>
          </a:bodyPr>
          <a:lstStyle/>
          <a:p>
            <a:r>
              <a:rPr lang="tr-TR" sz="2000" dirty="0">
                <a:solidFill>
                  <a:schemeClr val="tx1">
                    <a:lumMod val="75000"/>
                    <a:lumOff val="25000"/>
                  </a:schemeClr>
                </a:solidFill>
              </a:rPr>
              <a:t>Her sprintin başında yapılan sprint toplantıları haricinde her gün yapılan </a:t>
            </a:r>
            <a:r>
              <a:rPr lang="tr-TR" sz="2000" dirty="0">
                <a:solidFill>
                  <a:schemeClr val="accent2"/>
                </a:solidFill>
              </a:rPr>
              <a:t>Daily </a:t>
            </a:r>
            <a:r>
              <a:rPr lang="tr-TR" sz="2000" dirty="0" err="1">
                <a:solidFill>
                  <a:schemeClr val="accent2"/>
                </a:solidFill>
              </a:rPr>
              <a:t>Scrum</a:t>
            </a:r>
            <a:r>
              <a:rPr lang="tr-TR" sz="2000" dirty="0">
                <a:solidFill>
                  <a:schemeClr val="accent2"/>
                </a:solidFill>
              </a:rPr>
              <a:t> </a:t>
            </a:r>
            <a:r>
              <a:rPr lang="tr-TR" sz="2000" dirty="0">
                <a:solidFill>
                  <a:schemeClr val="tx1">
                    <a:lumMod val="75000"/>
                    <a:lumOff val="25000"/>
                  </a:schemeClr>
                </a:solidFill>
              </a:rPr>
              <a:t>toplantıları yapılıyor, bunlar ayaküstü 15 </a:t>
            </a:r>
            <a:r>
              <a:rPr lang="tr-TR" sz="2000" dirty="0" err="1">
                <a:solidFill>
                  <a:schemeClr val="tx1">
                    <a:lumMod val="75000"/>
                    <a:lumOff val="25000"/>
                  </a:schemeClr>
                </a:solidFill>
              </a:rPr>
              <a:t>dklık</a:t>
            </a:r>
            <a:r>
              <a:rPr lang="tr-TR" sz="2000" dirty="0">
                <a:solidFill>
                  <a:schemeClr val="tx1">
                    <a:lumMod val="75000"/>
                    <a:lumOff val="25000"/>
                  </a:schemeClr>
                </a:solidFill>
              </a:rPr>
              <a:t> toplantılar. </a:t>
            </a:r>
            <a:endParaRPr lang="tr-TR" sz="2000" dirty="0" smtClean="0">
              <a:solidFill>
                <a:schemeClr val="tx1">
                  <a:lumMod val="75000"/>
                  <a:lumOff val="25000"/>
                </a:schemeClr>
              </a:solidFill>
            </a:endParaRPr>
          </a:p>
          <a:p>
            <a:r>
              <a:rPr lang="tr-TR" sz="2000" dirty="0" smtClean="0">
                <a:solidFill>
                  <a:schemeClr val="tx1">
                    <a:lumMod val="75000"/>
                    <a:lumOff val="25000"/>
                  </a:schemeClr>
                </a:solidFill>
              </a:rPr>
              <a:t>Amaç </a:t>
            </a:r>
            <a:r>
              <a:rPr lang="tr-TR" sz="2000" dirty="0">
                <a:solidFill>
                  <a:schemeClr val="tx1">
                    <a:lumMod val="75000"/>
                    <a:lumOff val="25000"/>
                  </a:schemeClr>
                </a:solidFill>
              </a:rPr>
              <a:t>ekibin bir arada iletişim halinde </a:t>
            </a:r>
            <a:r>
              <a:rPr lang="tr-TR" sz="2000" dirty="0" err="1">
                <a:solidFill>
                  <a:schemeClr val="tx1">
                    <a:lumMod val="75000"/>
                    <a:lumOff val="25000"/>
                  </a:schemeClr>
                </a:solidFill>
              </a:rPr>
              <a:t>olması.O</a:t>
            </a:r>
            <a:r>
              <a:rPr lang="tr-TR" sz="2000" dirty="0">
                <a:solidFill>
                  <a:schemeClr val="tx1">
                    <a:lumMod val="75000"/>
                    <a:lumOff val="25000"/>
                  </a:schemeClr>
                </a:solidFill>
              </a:rPr>
              <a:t> gün içerisindeki yapılacaklar </a:t>
            </a:r>
            <a:r>
              <a:rPr lang="tr-TR" sz="2000" dirty="0" err="1">
                <a:solidFill>
                  <a:schemeClr val="tx1">
                    <a:lumMod val="75000"/>
                    <a:lumOff val="25000"/>
                  </a:schemeClr>
                </a:solidFill>
              </a:rPr>
              <a:t>belirleinoyr</a:t>
            </a:r>
            <a:r>
              <a:rPr lang="tr-TR" sz="2000" dirty="0">
                <a:solidFill>
                  <a:schemeClr val="tx1">
                    <a:lumMod val="75000"/>
                    <a:lumOff val="25000"/>
                  </a:schemeClr>
                </a:solidFill>
              </a:rPr>
              <a:t>. Herhangi bir sorun varsa </a:t>
            </a:r>
            <a:r>
              <a:rPr lang="tr-TR" sz="2000" dirty="0" err="1">
                <a:solidFill>
                  <a:schemeClr val="accent2"/>
                </a:solidFill>
              </a:rPr>
              <a:t>Scrum</a:t>
            </a:r>
            <a:r>
              <a:rPr lang="tr-TR" sz="2000" dirty="0">
                <a:solidFill>
                  <a:schemeClr val="accent2"/>
                </a:solidFill>
              </a:rPr>
              <a:t> Master</a:t>
            </a:r>
            <a:r>
              <a:rPr lang="tr-TR" sz="2000" dirty="0">
                <a:solidFill>
                  <a:schemeClr val="tx1">
                    <a:lumMod val="75000"/>
                    <a:lumOff val="25000"/>
                  </a:schemeClr>
                </a:solidFill>
              </a:rPr>
              <a:t> eşliğinde çözüm aranıyor.</a:t>
            </a:r>
          </a:p>
          <a:p>
            <a:r>
              <a:rPr lang="tr-TR" sz="2000" dirty="0">
                <a:solidFill>
                  <a:schemeClr val="tx1">
                    <a:lumMod val="75000"/>
                    <a:lumOff val="25000"/>
                  </a:schemeClr>
                </a:solidFill>
              </a:rPr>
              <a:t>Genellikle yetersiz iletişimden kaynaklanan varsayımları ve hataları azaltır.</a:t>
            </a:r>
          </a:p>
          <a:p>
            <a:r>
              <a:rPr lang="tr-TR" sz="2000" dirty="0">
                <a:solidFill>
                  <a:schemeClr val="tx1">
                    <a:lumMod val="75000"/>
                    <a:lumOff val="25000"/>
                  </a:schemeClr>
                </a:solidFill>
              </a:rPr>
              <a:t>Her sprintten sonra, bir sonraki sprintte kodlanmak ve test edilmek üzere yeni özellikler/öğeler eklenir. Bu, tüm özellikler eklenene ve proje yayınlanmaya hazır kabul edilene kadar gerçekleşir.</a:t>
            </a:r>
          </a:p>
        </p:txBody>
      </p:sp>
      <p:sp>
        <p:nvSpPr>
          <p:cNvPr id="10" name="Dikdörtgen 9"/>
          <p:cNvSpPr/>
          <p:nvPr/>
        </p:nvSpPr>
        <p:spPr>
          <a:xfrm>
            <a:off x="5684380" y="4131703"/>
            <a:ext cx="6096000" cy="2246769"/>
          </a:xfrm>
          <a:prstGeom prst="rect">
            <a:avLst/>
          </a:prstGeom>
        </p:spPr>
        <p:txBody>
          <a:bodyPr>
            <a:spAutoFit/>
          </a:bodyPr>
          <a:lstStyle/>
          <a:p>
            <a:r>
              <a:rPr lang="tr-TR" sz="2000" dirty="0">
                <a:solidFill>
                  <a:schemeClr val="tx1">
                    <a:lumMod val="75000"/>
                    <a:lumOff val="25000"/>
                  </a:schemeClr>
                </a:solidFill>
              </a:rPr>
              <a:t>Sprint tamamlanınca </a:t>
            </a:r>
            <a:r>
              <a:rPr lang="tr-TR" sz="2000" dirty="0">
                <a:solidFill>
                  <a:schemeClr val="accent2"/>
                </a:solidFill>
              </a:rPr>
              <a:t>Sprint </a:t>
            </a:r>
            <a:r>
              <a:rPr lang="tr-TR" sz="2000" dirty="0" err="1">
                <a:solidFill>
                  <a:schemeClr val="accent2"/>
                </a:solidFill>
              </a:rPr>
              <a:t>Review</a:t>
            </a:r>
            <a:r>
              <a:rPr lang="tr-TR" sz="2000" dirty="0">
                <a:solidFill>
                  <a:schemeClr val="accent2"/>
                </a:solidFill>
              </a:rPr>
              <a:t> </a:t>
            </a:r>
            <a:r>
              <a:rPr lang="tr-TR" sz="2000" dirty="0">
                <a:solidFill>
                  <a:schemeClr val="tx1">
                    <a:lumMod val="75000"/>
                    <a:lumOff val="25000"/>
                  </a:schemeClr>
                </a:solidFill>
              </a:rPr>
              <a:t>toplantısı yapılıyor herkes bulunmak zorunda ortaya çıkan ürün </a:t>
            </a:r>
            <a:r>
              <a:rPr lang="tr-TR" sz="2000" dirty="0" err="1">
                <a:solidFill>
                  <a:schemeClr val="tx1">
                    <a:lumMod val="75000"/>
                    <a:lumOff val="25000"/>
                  </a:schemeClr>
                </a:solidFill>
              </a:rPr>
              <a:t>değerlenidiriliyor</a:t>
            </a:r>
            <a:r>
              <a:rPr lang="tr-TR" sz="2000" dirty="0">
                <a:solidFill>
                  <a:schemeClr val="tx1">
                    <a:lumMod val="75000"/>
                    <a:lumOff val="25000"/>
                  </a:schemeClr>
                </a:solidFill>
              </a:rPr>
              <a:t> ve düzeltmeler yapılıp iş tamamlanıyor.</a:t>
            </a:r>
          </a:p>
          <a:p>
            <a:r>
              <a:rPr lang="tr-TR" sz="2000" dirty="0">
                <a:solidFill>
                  <a:schemeClr val="tx1">
                    <a:lumMod val="75000"/>
                    <a:lumOff val="25000"/>
                  </a:schemeClr>
                </a:solidFill>
              </a:rPr>
              <a:t>En son </a:t>
            </a:r>
            <a:r>
              <a:rPr lang="tr-TR" sz="2000" dirty="0">
                <a:solidFill>
                  <a:schemeClr val="accent2"/>
                </a:solidFill>
              </a:rPr>
              <a:t>Sprint </a:t>
            </a:r>
            <a:r>
              <a:rPr lang="tr-TR" sz="2000" dirty="0" err="1">
                <a:solidFill>
                  <a:schemeClr val="accent2"/>
                </a:solidFill>
              </a:rPr>
              <a:t>Retrospective</a:t>
            </a:r>
            <a:r>
              <a:rPr lang="tr-TR" sz="2000" dirty="0">
                <a:solidFill>
                  <a:schemeClr val="accent2"/>
                </a:solidFill>
              </a:rPr>
              <a:t> </a:t>
            </a:r>
            <a:r>
              <a:rPr lang="tr-TR" sz="2000" dirty="0">
                <a:solidFill>
                  <a:schemeClr val="tx1">
                    <a:lumMod val="75000"/>
                    <a:lumOff val="25000"/>
                  </a:schemeClr>
                </a:solidFill>
              </a:rPr>
              <a:t>toplantısı yapılıyor takım kendini eleştiriyor neleri daha iyi yapabiliriz nerede hata yaptık gibi.</a:t>
            </a:r>
          </a:p>
        </p:txBody>
      </p:sp>
      <p:pic>
        <p:nvPicPr>
          <p:cNvPr id="11" name="İçerik Yer Tutucusu 3"/>
          <p:cNvPicPr>
            <a:picLocks noChangeAspect="1"/>
          </p:cNvPicPr>
          <p:nvPr/>
        </p:nvPicPr>
        <p:blipFill rotWithShape="1">
          <a:blip r:embed="rId2"/>
          <a:srcRect l="197" t="13382" r="30102" b="11558"/>
          <a:stretch/>
        </p:blipFill>
        <p:spPr>
          <a:xfrm>
            <a:off x="5234531" y="-185738"/>
            <a:ext cx="6995699" cy="4471988"/>
          </a:xfrm>
          <a:prstGeom prst="rect">
            <a:avLst/>
          </a:prstGeom>
          <a:effectLst>
            <a:softEdge rad="368300"/>
          </a:effectLst>
        </p:spPr>
      </p:pic>
    </p:spTree>
    <p:extLst>
      <p:ext uri="{BB962C8B-B14F-4D97-AF65-F5344CB8AC3E}">
        <p14:creationId xmlns:p14="http://schemas.microsoft.com/office/powerpoint/2010/main" val="1494646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77334" y="318886"/>
            <a:ext cx="2210245" cy="848177"/>
          </a:xfrm>
        </p:spPr>
        <p:txBody>
          <a:bodyPr/>
          <a:lstStyle/>
          <a:p>
            <a:r>
              <a:rPr lang="tr-TR" dirty="0" err="1" smtClean="0"/>
              <a:t>Kanban</a:t>
            </a:r>
            <a:endParaRPr lang="tr-TR" dirty="0"/>
          </a:p>
        </p:txBody>
      </p:sp>
      <p:sp>
        <p:nvSpPr>
          <p:cNvPr id="4" name="Veri Yer Tutucusu 3"/>
          <p:cNvSpPr>
            <a:spLocks noGrp="1"/>
          </p:cNvSpPr>
          <p:nvPr>
            <p:ph type="dt" sz="half" idx="10"/>
          </p:nvPr>
        </p:nvSpPr>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dirty="0"/>
          </a:p>
        </p:txBody>
      </p:sp>
      <p:sp>
        <p:nvSpPr>
          <p:cNvPr id="6" name="Slayt Numarası Yer Tutucusu 5"/>
          <p:cNvSpPr>
            <a:spLocks noGrp="1"/>
          </p:cNvSpPr>
          <p:nvPr>
            <p:ph type="sldNum" sz="quarter" idx="12"/>
          </p:nvPr>
        </p:nvSpPr>
        <p:spPr/>
        <p:txBody>
          <a:bodyPr/>
          <a:lstStyle/>
          <a:p>
            <a:fld id="{3653FD8C-326F-4A54-848F-ADE52E4C09C3}" type="slidenum">
              <a:rPr lang="tr-TR" smtClean="0"/>
              <a:t>23</a:t>
            </a:fld>
            <a:endParaRPr lang="tr-TR"/>
          </a:p>
        </p:txBody>
      </p:sp>
      <p:pic>
        <p:nvPicPr>
          <p:cNvPr id="9" name="İçerik Yer Tutucusu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8730" y="765000"/>
            <a:ext cx="8517639" cy="5678426"/>
          </a:xfrm>
          <a:effectLst>
            <a:softEdge rad="330200"/>
          </a:effectLst>
        </p:spPr>
      </p:pic>
    </p:spTree>
    <p:extLst>
      <p:ext uri="{BB962C8B-B14F-4D97-AF65-F5344CB8AC3E}">
        <p14:creationId xmlns:p14="http://schemas.microsoft.com/office/powerpoint/2010/main" val="1712620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35664" y="195262"/>
            <a:ext cx="3407661" cy="704851"/>
          </a:xfrm>
        </p:spPr>
        <p:txBody>
          <a:bodyPr>
            <a:normAutofit/>
          </a:bodyPr>
          <a:lstStyle/>
          <a:p>
            <a:r>
              <a:rPr lang="tr-TR" sz="2800" b="1" dirty="0" err="1"/>
              <a:t>DevOps</a:t>
            </a:r>
            <a:r>
              <a:rPr lang="tr-TR" sz="2800" b="1" dirty="0"/>
              <a:t> ve </a:t>
            </a:r>
            <a:r>
              <a:rPr lang="tr-TR" sz="2800" b="1" dirty="0" err="1"/>
              <a:t>Agile</a:t>
            </a:r>
            <a:endParaRPr lang="tr-TR" sz="2800" b="1" dirty="0"/>
          </a:p>
        </p:txBody>
      </p:sp>
      <p:sp>
        <p:nvSpPr>
          <p:cNvPr id="3" name="İçerik Yer Tutucusu 2"/>
          <p:cNvSpPr>
            <a:spLocks noGrp="1"/>
          </p:cNvSpPr>
          <p:nvPr>
            <p:ph idx="1"/>
          </p:nvPr>
        </p:nvSpPr>
        <p:spPr>
          <a:xfrm>
            <a:off x="364211" y="900113"/>
            <a:ext cx="4536402" cy="5843587"/>
          </a:xfrm>
        </p:spPr>
        <p:txBody>
          <a:bodyPr>
            <a:normAutofit/>
          </a:bodyPr>
          <a:lstStyle/>
          <a:p>
            <a:pPr marL="0" indent="0">
              <a:buNone/>
            </a:pPr>
            <a:r>
              <a:rPr lang="tr-TR" sz="2000" dirty="0" err="1" smtClean="0"/>
              <a:t>DevOps</a:t>
            </a:r>
            <a:r>
              <a:rPr lang="tr-TR" sz="2000" dirty="0" smtClean="0"/>
              <a:t> </a:t>
            </a:r>
            <a:r>
              <a:rPr lang="tr-TR" sz="2000" dirty="0"/>
              <a:t>ile </a:t>
            </a:r>
            <a:r>
              <a:rPr lang="tr-TR" sz="2000" dirty="0" err="1"/>
              <a:t>Agile</a:t>
            </a:r>
            <a:r>
              <a:rPr lang="tr-TR" sz="2000" dirty="0"/>
              <a:t> yaklaşımın güçlü bağları vardır</a:t>
            </a:r>
            <a:r>
              <a:rPr lang="tr-TR" sz="2000" dirty="0" smtClean="0"/>
              <a:t>.</a:t>
            </a:r>
          </a:p>
          <a:p>
            <a:pPr marL="0" indent="0">
              <a:buNone/>
            </a:pPr>
            <a:r>
              <a:rPr lang="tr-TR" sz="2000" dirty="0" smtClean="0"/>
              <a:t> </a:t>
            </a:r>
            <a:r>
              <a:rPr lang="tr-TR" sz="2000" dirty="0" err="1"/>
              <a:t>Agile</a:t>
            </a:r>
            <a:r>
              <a:rPr lang="tr-TR" sz="2000" dirty="0"/>
              <a:t> yazılım </a:t>
            </a:r>
            <a:r>
              <a:rPr lang="tr-TR" sz="2000" dirty="0" smtClean="0"/>
              <a:t>geliştirme, müşteri </a:t>
            </a:r>
            <a:r>
              <a:rPr lang="tr-TR" sz="2000" dirty="0"/>
              <a:t>ile ürün yöneticileri, geliştiriciler, bazen de kalite kontrolcüler arasındaki işbirliğini zenginleştirmeyi hedefler ve daha yüksek kaliteli, daha sık ve sorunsuz ürün çıktısı sağlar. Müşteri için yaratılan değer de aynı şekilde yüksek olur. </a:t>
            </a:r>
            <a:endParaRPr lang="tr-TR" sz="2000" dirty="0" smtClean="0"/>
          </a:p>
          <a:p>
            <a:pPr marL="0" indent="0">
              <a:buNone/>
            </a:pPr>
            <a:r>
              <a:rPr lang="tr-TR" sz="2000" dirty="0" err="1" smtClean="0"/>
              <a:t>DevOps</a:t>
            </a:r>
            <a:r>
              <a:rPr lang="tr-TR" sz="2000" dirty="0"/>
              <a:t>, yazılım geliştiricilerin çıktısı olan ürünün diğer sistemlerle etkileşiminin de müşteriye sunulan değerin temel bir parçası olduğunu söyler ve böylece ürün geliştiriciler, sistemler etkileşimini de hesaba katmalıdır </a:t>
            </a:r>
            <a:r>
              <a:rPr lang="tr-TR" sz="2000" dirty="0" smtClean="0"/>
              <a:t>der.</a:t>
            </a:r>
            <a:endParaRPr lang="tr-TR" sz="2000" dirty="0"/>
          </a:p>
        </p:txBody>
      </p:sp>
      <p:sp>
        <p:nvSpPr>
          <p:cNvPr id="4" name="Veri Yer Tutucusu 3"/>
          <p:cNvSpPr>
            <a:spLocks noGrp="1"/>
          </p:cNvSpPr>
          <p:nvPr>
            <p:ph type="dt" sz="half" idx="10"/>
          </p:nvPr>
        </p:nvSpPr>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24</a:t>
            </a:fld>
            <a:endParaRPr lang="tr-TR"/>
          </a:p>
        </p:txBody>
      </p:sp>
      <p:pic>
        <p:nvPicPr>
          <p:cNvPr id="7" name="İçerik Yer Tutucusu 6" descr="Agile"/>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573202" y="557442"/>
            <a:ext cx="8356461" cy="5386248"/>
          </a:xfrm>
          <a:prstGeom prst="rect">
            <a:avLst/>
          </a:prstGeom>
          <a:noFill/>
          <a:ln>
            <a:noFill/>
          </a:ln>
          <a:effectLst>
            <a:outerShdw blurRad="76200" dir="18900000" sy="23000" kx="-1200000" algn="bl" rotWithShape="0">
              <a:prstClr val="black">
                <a:alpha val="20000"/>
              </a:prstClr>
            </a:outerShdw>
            <a:softEdge rad="482600"/>
          </a:effectLst>
        </p:spPr>
      </p:pic>
    </p:spTree>
    <p:extLst>
      <p:ext uri="{BB962C8B-B14F-4D97-AF65-F5344CB8AC3E}">
        <p14:creationId xmlns:p14="http://schemas.microsoft.com/office/powerpoint/2010/main" val="18906886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9543" y="4688545"/>
            <a:ext cx="8162925" cy="2009775"/>
          </a:xfrm>
        </p:spPr>
      </p:pic>
      <p:sp>
        <p:nvSpPr>
          <p:cNvPr id="2" name="Unvan 1"/>
          <p:cNvSpPr>
            <a:spLocks noGrp="1"/>
          </p:cNvSpPr>
          <p:nvPr>
            <p:ph type="title"/>
          </p:nvPr>
        </p:nvSpPr>
        <p:spPr/>
        <p:txBody>
          <a:bodyPr/>
          <a:lstStyle/>
          <a:p>
            <a:endParaRPr lang="tr-TR"/>
          </a:p>
        </p:txBody>
      </p:sp>
      <p:sp>
        <p:nvSpPr>
          <p:cNvPr id="4" name="Veri Yer Tutucusu 3"/>
          <p:cNvSpPr>
            <a:spLocks noGrp="1"/>
          </p:cNvSpPr>
          <p:nvPr>
            <p:ph type="dt" sz="half" idx="10"/>
          </p:nvPr>
        </p:nvSpPr>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25</a:t>
            </a:fld>
            <a:endParaRPr lang="tr-TR"/>
          </a:p>
        </p:txBody>
      </p:sp>
      <p:pic>
        <p:nvPicPr>
          <p:cNvPr id="9" name="Resim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7168" y="2434562"/>
            <a:ext cx="8115300" cy="1962150"/>
          </a:xfrm>
          <a:prstGeom prst="rect">
            <a:avLst/>
          </a:prstGeom>
        </p:spPr>
      </p:pic>
      <p:pic>
        <p:nvPicPr>
          <p:cNvPr id="8" name="Resim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7168" y="123429"/>
            <a:ext cx="8134350" cy="2019300"/>
          </a:xfrm>
          <a:prstGeom prst="rect">
            <a:avLst/>
          </a:prstGeom>
        </p:spPr>
      </p:pic>
    </p:spTree>
    <p:extLst>
      <p:ext uri="{BB962C8B-B14F-4D97-AF65-F5344CB8AC3E}">
        <p14:creationId xmlns:p14="http://schemas.microsoft.com/office/powerpoint/2010/main" val="2334705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çerik Yer Tutucusu 7"/>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998623" y="151384"/>
            <a:ext cx="10291644" cy="5789050"/>
          </a:xfrm>
        </p:spPr>
      </p:pic>
      <p:sp>
        <p:nvSpPr>
          <p:cNvPr id="5" name="Veri Yer Tutucusu 4"/>
          <p:cNvSpPr>
            <a:spLocks noGrp="1"/>
          </p:cNvSpPr>
          <p:nvPr>
            <p:ph type="dt" sz="half" idx="10"/>
          </p:nvPr>
        </p:nvSpPr>
        <p:spPr/>
        <p:txBody>
          <a:bodyPr/>
          <a:lstStyle/>
          <a:p>
            <a:fld id="{B6CB5711-AD2A-414C-AEB8-95765C76679A}" type="datetime1">
              <a:rPr lang="tr-TR" smtClean="0"/>
              <a:t>17.03.2022</a:t>
            </a:fld>
            <a:endParaRPr lang="tr-TR"/>
          </a:p>
        </p:txBody>
      </p:sp>
      <p:sp>
        <p:nvSpPr>
          <p:cNvPr id="6" name="Altbilgi Yer Tutucusu 5"/>
          <p:cNvSpPr>
            <a:spLocks noGrp="1"/>
          </p:cNvSpPr>
          <p:nvPr>
            <p:ph type="ftr" sz="quarter" idx="11"/>
          </p:nvPr>
        </p:nvSpPr>
        <p:spPr/>
        <p:txBody>
          <a:bodyPr/>
          <a:lstStyle/>
          <a:p>
            <a:r>
              <a:rPr lang="tr-TR" dirty="0"/>
              <a:t>https://medium.com/kodcular/devops-nedir-what-is-devops-c390c58ecf68</a:t>
            </a:r>
          </a:p>
        </p:txBody>
      </p:sp>
      <p:sp>
        <p:nvSpPr>
          <p:cNvPr id="7" name="Slayt Numarası Yer Tutucusu 6"/>
          <p:cNvSpPr>
            <a:spLocks noGrp="1"/>
          </p:cNvSpPr>
          <p:nvPr>
            <p:ph type="sldNum" sz="quarter" idx="12"/>
          </p:nvPr>
        </p:nvSpPr>
        <p:spPr/>
        <p:txBody>
          <a:bodyPr/>
          <a:lstStyle/>
          <a:p>
            <a:fld id="{3653FD8C-326F-4A54-848F-ADE52E4C09C3}" type="slidenum">
              <a:rPr lang="tr-TR" smtClean="0"/>
              <a:t>26</a:t>
            </a:fld>
            <a:endParaRPr lang="tr-TR"/>
          </a:p>
        </p:txBody>
      </p:sp>
    </p:spTree>
    <p:extLst>
      <p:ext uri="{BB962C8B-B14F-4D97-AF65-F5344CB8AC3E}">
        <p14:creationId xmlns:p14="http://schemas.microsoft.com/office/powerpoint/2010/main" val="12336202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van 7"/>
          <p:cNvSpPr>
            <a:spLocks noGrp="1"/>
          </p:cNvSpPr>
          <p:nvPr>
            <p:ph type="title"/>
          </p:nvPr>
        </p:nvSpPr>
        <p:spPr/>
        <p:txBody>
          <a:bodyPr/>
          <a:lstStyle/>
          <a:p>
            <a:endParaRPr lang="tr-TR"/>
          </a:p>
        </p:txBody>
      </p:sp>
      <p:pic>
        <p:nvPicPr>
          <p:cNvPr id="11" name="İçerik Yer Tutucusu 10"/>
          <p:cNvPicPr>
            <a:picLocks noGrp="1" noChangeAspect="1"/>
          </p:cNvPicPr>
          <p:nvPr>
            <p:ph idx="1"/>
          </p:nvPr>
        </p:nvPicPr>
        <p:blipFill rotWithShape="1">
          <a:blip r:embed="rId3"/>
          <a:srcRect t="14171" r="25112" b="12678"/>
          <a:stretch/>
        </p:blipFill>
        <p:spPr>
          <a:xfrm>
            <a:off x="0" y="0"/>
            <a:ext cx="12192000" cy="6111433"/>
          </a:xfrm>
          <a:prstGeom prst="rect">
            <a:avLst/>
          </a:prstGeom>
          <a:solidFill>
            <a:schemeClr val="bg2"/>
          </a:solidFill>
        </p:spPr>
      </p:pic>
      <p:sp>
        <p:nvSpPr>
          <p:cNvPr id="5" name="Veri Yer Tutucusu 4"/>
          <p:cNvSpPr>
            <a:spLocks noGrp="1"/>
          </p:cNvSpPr>
          <p:nvPr>
            <p:ph type="dt" sz="half" idx="10"/>
          </p:nvPr>
        </p:nvSpPr>
        <p:spPr/>
        <p:txBody>
          <a:bodyPr/>
          <a:lstStyle/>
          <a:p>
            <a:fld id="{B6CB5711-AD2A-414C-AEB8-95765C76679A}" type="datetime1">
              <a:rPr lang="tr-TR" smtClean="0"/>
              <a:t>17.03.2022</a:t>
            </a:fld>
            <a:endParaRPr lang="tr-TR"/>
          </a:p>
        </p:txBody>
      </p:sp>
      <p:sp>
        <p:nvSpPr>
          <p:cNvPr id="6" name="Altbilgi Yer Tutucusu 5"/>
          <p:cNvSpPr>
            <a:spLocks noGrp="1"/>
          </p:cNvSpPr>
          <p:nvPr>
            <p:ph type="ftr" sz="quarter" idx="11"/>
          </p:nvPr>
        </p:nvSpPr>
        <p:spPr/>
        <p:txBody>
          <a:bodyPr/>
          <a:lstStyle/>
          <a:p>
            <a:r>
              <a:rPr lang="tr-TR" dirty="0"/>
              <a:t>https://www.youtube.com/watch?v=GzuaV2XAj8k</a:t>
            </a:r>
          </a:p>
        </p:txBody>
      </p:sp>
      <p:sp>
        <p:nvSpPr>
          <p:cNvPr id="7" name="Slayt Numarası Yer Tutucusu 6"/>
          <p:cNvSpPr>
            <a:spLocks noGrp="1"/>
          </p:cNvSpPr>
          <p:nvPr>
            <p:ph type="sldNum" sz="quarter" idx="12"/>
          </p:nvPr>
        </p:nvSpPr>
        <p:spPr/>
        <p:txBody>
          <a:bodyPr/>
          <a:lstStyle/>
          <a:p>
            <a:fld id="{3653FD8C-326F-4A54-848F-ADE52E4C09C3}" type="slidenum">
              <a:rPr lang="tr-TR" smtClean="0"/>
              <a:t>27</a:t>
            </a:fld>
            <a:endParaRPr lang="tr-TR"/>
          </a:p>
        </p:txBody>
      </p:sp>
      <p:sp>
        <p:nvSpPr>
          <p:cNvPr id="12" name="Metin kutusu 11"/>
          <p:cNvSpPr txBox="1"/>
          <p:nvPr/>
        </p:nvSpPr>
        <p:spPr>
          <a:xfrm>
            <a:off x="11574684" y="5671595"/>
            <a:ext cx="486136" cy="369332"/>
          </a:xfrm>
          <a:prstGeom prst="rect">
            <a:avLst/>
          </a:prstGeom>
          <a:solidFill>
            <a:schemeClr val="bg2">
              <a:lumMod val="90000"/>
            </a:schemeClr>
          </a:solidFill>
        </p:spPr>
        <p:txBody>
          <a:bodyPr wrap="square" rtlCol="0">
            <a:spAutoFit/>
          </a:bodyPr>
          <a:lstStyle/>
          <a:p>
            <a:endParaRPr lang="tr-TR" dirty="0"/>
          </a:p>
        </p:txBody>
      </p:sp>
    </p:spTree>
    <p:extLst>
      <p:ext uri="{BB962C8B-B14F-4D97-AF65-F5344CB8AC3E}">
        <p14:creationId xmlns:p14="http://schemas.microsoft.com/office/powerpoint/2010/main" val="557498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Unvan 7"/>
          <p:cNvSpPr>
            <a:spLocks noGrp="1"/>
          </p:cNvSpPr>
          <p:nvPr>
            <p:ph type="title"/>
          </p:nvPr>
        </p:nvSpPr>
        <p:spPr/>
        <p:txBody>
          <a:bodyPr/>
          <a:lstStyle/>
          <a:p>
            <a:endParaRPr lang="tr-TR"/>
          </a:p>
        </p:txBody>
      </p:sp>
      <p:pic>
        <p:nvPicPr>
          <p:cNvPr id="11" name="İçerik Yer Tutucusu 10"/>
          <p:cNvPicPr>
            <a:picLocks noGrp="1" noChangeAspect="1"/>
          </p:cNvPicPr>
          <p:nvPr>
            <p:ph idx="1"/>
          </p:nvPr>
        </p:nvPicPr>
        <p:blipFill rotWithShape="1">
          <a:blip r:embed="rId3"/>
          <a:srcRect t="14171" r="25112" b="12678"/>
          <a:stretch/>
        </p:blipFill>
        <p:spPr>
          <a:xfrm>
            <a:off x="0" y="0"/>
            <a:ext cx="12192000" cy="6111433"/>
          </a:xfrm>
          <a:prstGeom prst="rect">
            <a:avLst/>
          </a:prstGeom>
        </p:spPr>
      </p:pic>
      <p:sp>
        <p:nvSpPr>
          <p:cNvPr id="5" name="Veri Yer Tutucusu 4"/>
          <p:cNvSpPr>
            <a:spLocks noGrp="1"/>
          </p:cNvSpPr>
          <p:nvPr>
            <p:ph type="dt" sz="half" idx="10"/>
          </p:nvPr>
        </p:nvSpPr>
        <p:spPr/>
        <p:txBody>
          <a:bodyPr/>
          <a:lstStyle/>
          <a:p>
            <a:fld id="{B6CB5711-AD2A-414C-AEB8-95765C76679A}" type="datetime1">
              <a:rPr lang="tr-TR" smtClean="0"/>
              <a:t>17.03.2022</a:t>
            </a:fld>
            <a:endParaRPr lang="tr-TR"/>
          </a:p>
        </p:txBody>
      </p:sp>
      <p:sp>
        <p:nvSpPr>
          <p:cNvPr id="6" name="Altbilgi Yer Tutucusu 5"/>
          <p:cNvSpPr>
            <a:spLocks noGrp="1"/>
          </p:cNvSpPr>
          <p:nvPr>
            <p:ph type="ftr" sz="quarter" idx="11"/>
          </p:nvPr>
        </p:nvSpPr>
        <p:spPr/>
        <p:txBody>
          <a:bodyPr/>
          <a:lstStyle/>
          <a:p>
            <a:r>
              <a:rPr lang="tr-TR" dirty="0"/>
              <a:t>https://www.youtube.com/watch?v=GzuaV2XAj8k</a:t>
            </a:r>
          </a:p>
        </p:txBody>
      </p:sp>
      <p:sp>
        <p:nvSpPr>
          <p:cNvPr id="7" name="Slayt Numarası Yer Tutucusu 6"/>
          <p:cNvSpPr>
            <a:spLocks noGrp="1"/>
          </p:cNvSpPr>
          <p:nvPr>
            <p:ph type="sldNum" sz="quarter" idx="12"/>
          </p:nvPr>
        </p:nvSpPr>
        <p:spPr/>
        <p:txBody>
          <a:bodyPr/>
          <a:lstStyle/>
          <a:p>
            <a:fld id="{3653FD8C-326F-4A54-848F-ADE52E4C09C3}" type="slidenum">
              <a:rPr lang="tr-TR" smtClean="0"/>
              <a:t>28</a:t>
            </a:fld>
            <a:endParaRPr lang="tr-TR"/>
          </a:p>
        </p:txBody>
      </p:sp>
      <p:sp>
        <p:nvSpPr>
          <p:cNvPr id="2" name="Dikdörtgen 1"/>
          <p:cNvSpPr/>
          <p:nvPr/>
        </p:nvSpPr>
        <p:spPr>
          <a:xfrm>
            <a:off x="11539959" y="5694744"/>
            <a:ext cx="497712" cy="17362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5842423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Geliştirme Ortamları</a:t>
            </a:r>
            <a:endParaRPr lang="tr-TR" dirty="0"/>
          </a:p>
        </p:txBody>
      </p:sp>
      <p:pic>
        <p:nvPicPr>
          <p:cNvPr id="7" name="İçerik Yer Tutucusu 6"/>
          <p:cNvPicPr>
            <a:picLocks noGrp="1" noChangeAspect="1"/>
          </p:cNvPicPr>
          <p:nvPr>
            <p:ph idx="1"/>
          </p:nvPr>
        </p:nvPicPr>
        <p:blipFill rotWithShape="1">
          <a:blip r:embed="rId2"/>
          <a:srcRect l="6403" t="27205" r="33818" b="16401"/>
          <a:stretch/>
        </p:blipFill>
        <p:spPr>
          <a:xfrm>
            <a:off x="1377388" y="1203767"/>
            <a:ext cx="9027288" cy="4861368"/>
          </a:xfrm>
          <a:prstGeom prst="rect">
            <a:avLst/>
          </a:prstGeom>
        </p:spPr>
      </p:pic>
      <p:sp>
        <p:nvSpPr>
          <p:cNvPr id="4" name="Veri Yer Tutucusu 3"/>
          <p:cNvSpPr>
            <a:spLocks noGrp="1"/>
          </p:cNvSpPr>
          <p:nvPr>
            <p:ph type="dt" sz="half" idx="10"/>
          </p:nvPr>
        </p:nvSpPr>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29</a:t>
            </a:fld>
            <a:endParaRPr lang="tr-TR"/>
          </a:p>
        </p:txBody>
      </p:sp>
    </p:spTree>
    <p:extLst>
      <p:ext uri="{BB962C8B-B14F-4D97-AF65-F5344CB8AC3E}">
        <p14:creationId xmlns:p14="http://schemas.microsoft.com/office/powerpoint/2010/main" val="26143812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çerik Yer Tutucusu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56399" y="744238"/>
            <a:ext cx="8000737" cy="4780344"/>
          </a:xfrm>
          <a:effectLst>
            <a:glow>
              <a:schemeClr val="accent1">
                <a:alpha val="40000"/>
              </a:schemeClr>
            </a:glow>
            <a:outerShdw dist="50800" dir="5400000" sx="1000" sy="1000" algn="ctr" rotWithShape="0">
              <a:srgbClr val="000000">
                <a:alpha val="0"/>
              </a:srgbClr>
            </a:outerShdw>
            <a:softEdge rad="393700"/>
          </a:effectLst>
        </p:spPr>
      </p:pic>
      <p:sp>
        <p:nvSpPr>
          <p:cNvPr id="10" name="Unvan 9"/>
          <p:cNvSpPr>
            <a:spLocks noGrp="1"/>
          </p:cNvSpPr>
          <p:nvPr>
            <p:ph type="title"/>
          </p:nvPr>
        </p:nvSpPr>
        <p:spPr>
          <a:xfrm>
            <a:off x="411117" y="105005"/>
            <a:ext cx="6017294" cy="1278466"/>
          </a:xfrm>
        </p:spPr>
        <p:txBody>
          <a:bodyPr>
            <a:normAutofit/>
          </a:bodyPr>
          <a:lstStyle/>
          <a:p>
            <a:r>
              <a:rPr lang="tr-TR" sz="5400" dirty="0"/>
              <a:t>Proje nedir?</a:t>
            </a:r>
          </a:p>
        </p:txBody>
      </p:sp>
      <p:sp>
        <p:nvSpPr>
          <p:cNvPr id="12" name="Metin Yer Tutucusu 11"/>
          <p:cNvSpPr>
            <a:spLocks noGrp="1"/>
          </p:cNvSpPr>
          <p:nvPr>
            <p:ph type="body" sz="half" idx="2"/>
          </p:nvPr>
        </p:nvSpPr>
        <p:spPr>
          <a:xfrm>
            <a:off x="324030" y="847236"/>
            <a:ext cx="5667375" cy="4940106"/>
          </a:xfrm>
        </p:spPr>
        <p:txBody>
          <a:bodyPr>
            <a:normAutofit/>
          </a:bodyPr>
          <a:lstStyle/>
          <a:p>
            <a:endParaRPr lang="tr-TR" sz="2800" dirty="0" smtClean="0"/>
          </a:p>
          <a:p>
            <a:endParaRPr lang="tr-TR" sz="2800" dirty="0" smtClean="0"/>
          </a:p>
          <a:p>
            <a:r>
              <a:rPr lang="en-US" sz="2800" dirty="0" smtClean="0"/>
              <a:t>A </a:t>
            </a:r>
            <a:r>
              <a:rPr lang="en-US" sz="2800" dirty="0"/>
              <a:t>Project is a </a:t>
            </a:r>
            <a:r>
              <a:rPr lang="en-US" sz="2800" dirty="0" smtClean="0"/>
              <a:t>temporary</a:t>
            </a:r>
            <a:endParaRPr lang="tr-TR" sz="2800" dirty="0" smtClean="0"/>
          </a:p>
          <a:p>
            <a:r>
              <a:rPr lang="en-US" sz="2800" dirty="0" smtClean="0"/>
              <a:t> </a:t>
            </a:r>
            <a:r>
              <a:rPr lang="en-US" sz="2800" dirty="0"/>
              <a:t>endeavor undertaken </a:t>
            </a:r>
            <a:r>
              <a:rPr lang="en-US" sz="2800" dirty="0" smtClean="0"/>
              <a:t>to</a:t>
            </a:r>
            <a:endParaRPr lang="tr-TR" sz="2800" dirty="0" smtClean="0"/>
          </a:p>
          <a:p>
            <a:r>
              <a:rPr lang="en-US" sz="2800" dirty="0" smtClean="0"/>
              <a:t> </a:t>
            </a:r>
            <a:r>
              <a:rPr lang="en-US" sz="2800" dirty="0"/>
              <a:t>create a unique product</a:t>
            </a:r>
            <a:r>
              <a:rPr lang="en-US" sz="2800" dirty="0" smtClean="0"/>
              <a:t>,</a:t>
            </a:r>
            <a:endParaRPr lang="tr-TR" sz="2800" dirty="0" smtClean="0"/>
          </a:p>
          <a:p>
            <a:r>
              <a:rPr lang="en-US" sz="2800" dirty="0" smtClean="0"/>
              <a:t> </a:t>
            </a:r>
            <a:r>
              <a:rPr lang="en-US" sz="2800" dirty="0"/>
              <a:t>service or result</a:t>
            </a:r>
            <a:r>
              <a:rPr lang="en-US" sz="2800" dirty="0" smtClean="0"/>
              <a:t>.</a:t>
            </a:r>
            <a:endParaRPr lang="tr-TR" sz="2800" i="1" dirty="0" smtClean="0">
              <a:hlinkClick r:id="rId4"/>
            </a:endParaRPr>
          </a:p>
          <a:p>
            <a:r>
              <a:rPr lang="en-US" sz="2800" i="1" dirty="0" smtClean="0">
                <a:hlinkClick r:id="rId4"/>
              </a:rPr>
              <a:t>Project </a:t>
            </a:r>
            <a:r>
              <a:rPr lang="en-US" sz="2800" i="1" dirty="0">
                <a:hlinkClick r:id="rId4"/>
              </a:rPr>
              <a:t>Management </a:t>
            </a:r>
            <a:r>
              <a:rPr lang="en-US" sz="2800" i="1" dirty="0" err="1">
                <a:hlinkClick r:id="rId4"/>
              </a:rPr>
              <a:t>Insititute</a:t>
            </a:r>
            <a:r>
              <a:rPr lang="en-US" sz="2800" i="1" dirty="0"/>
              <a:t> (PMI</a:t>
            </a:r>
            <a:r>
              <a:rPr lang="en-US" sz="2800" i="1" dirty="0" smtClean="0"/>
              <a:t>)</a:t>
            </a:r>
            <a:endParaRPr lang="tr-TR" sz="2800" i="1" dirty="0" smtClean="0"/>
          </a:p>
          <a:p>
            <a:endParaRPr lang="tr-TR" sz="2800" i="1" dirty="0"/>
          </a:p>
          <a:p>
            <a:endParaRPr lang="tr-TR" sz="2800" dirty="0"/>
          </a:p>
        </p:txBody>
      </p:sp>
      <p:sp>
        <p:nvSpPr>
          <p:cNvPr id="7" name="Veri Yer Tutucusu 6"/>
          <p:cNvSpPr>
            <a:spLocks noGrp="1"/>
          </p:cNvSpPr>
          <p:nvPr>
            <p:ph type="dt" sz="half" idx="10"/>
          </p:nvPr>
        </p:nvSpPr>
        <p:spPr/>
        <p:txBody>
          <a:bodyPr/>
          <a:lstStyle/>
          <a:p>
            <a:fld id="{9C34D485-9905-4C7E-A35F-B8D526171E7A}" type="datetime1">
              <a:rPr lang="tr-TR" smtClean="0"/>
              <a:t>17.03.2022</a:t>
            </a:fld>
            <a:endParaRPr lang="tr-TR"/>
          </a:p>
        </p:txBody>
      </p:sp>
      <p:sp>
        <p:nvSpPr>
          <p:cNvPr id="8" name="Altbilgi Yer Tutucusu 7"/>
          <p:cNvSpPr>
            <a:spLocks noGrp="1"/>
          </p:cNvSpPr>
          <p:nvPr>
            <p:ph type="ftr" sz="quarter" idx="11"/>
          </p:nvPr>
        </p:nvSpPr>
        <p:spPr>
          <a:xfrm>
            <a:off x="2914650" y="6356350"/>
            <a:ext cx="5238750" cy="365125"/>
          </a:xfrm>
        </p:spPr>
        <p:txBody>
          <a:bodyPr/>
          <a:lstStyle/>
          <a:p>
            <a:r>
              <a:rPr lang="tr-TR" dirty="0"/>
              <a:t>https://www.pmi.org/about/learn-about-pmi/what-is-project-management</a:t>
            </a:r>
          </a:p>
        </p:txBody>
      </p:sp>
      <p:sp>
        <p:nvSpPr>
          <p:cNvPr id="9" name="Slayt Numarası Yer Tutucusu 8"/>
          <p:cNvSpPr>
            <a:spLocks noGrp="1"/>
          </p:cNvSpPr>
          <p:nvPr>
            <p:ph type="sldNum" sz="quarter" idx="12"/>
          </p:nvPr>
        </p:nvSpPr>
        <p:spPr/>
        <p:txBody>
          <a:bodyPr/>
          <a:lstStyle/>
          <a:p>
            <a:fld id="{3653FD8C-326F-4A54-848F-ADE52E4C09C3}" type="slidenum">
              <a:rPr lang="tr-TR" smtClean="0"/>
              <a:t>3</a:t>
            </a:fld>
            <a:endParaRPr lang="tr-TR"/>
          </a:p>
        </p:txBody>
      </p:sp>
    </p:spTree>
    <p:extLst>
      <p:ext uri="{BB962C8B-B14F-4D97-AF65-F5344CB8AC3E}">
        <p14:creationId xmlns:p14="http://schemas.microsoft.com/office/powerpoint/2010/main" val="768231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a:hlinkClick r:id="rId3"/>
          </p:cNvPr>
          <p:cNvPicPr>
            <a:picLocks noGrp="1" noChangeAspect="1"/>
          </p:cNvPicPr>
          <p:nvPr>
            <p:ph idx="1"/>
          </p:nvPr>
        </p:nvPicPr>
        <p:blipFill rotWithShape="1">
          <a:blip r:embed="rId4"/>
          <a:srcRect l="-1197" t="13952" r="28206" b="13440"/>
          <a:stretch/>
        </p:blipFill>
        <p:spPr>
          <a:xfrm>
            <a:off x="5106205" y="572772"/>
            <a:ext cx="6968915" cy="4751797"/>
          </a:xfrm>
          <a:prstGeom prst="rect">
            <a:avLst/>
          </a:prstGeom>
          <a:effectLst>
            <a:softEdge rad="139700"/>
          </a:effectLst>
        </p:spPr>
      </p:pic>
      <p:sp>
        <p:nvSpPr>
          <p:cNvPr id="2" name="Unvan 1"/>
          <p:cNvSpPr>
            <a:spLocks noGrp="1"/>
          </p:cNvSpPr>
          <p:nvPr>
            <p:ph type="title"/>
          </p:nvPr>
        </p:nvSpPr>
        <p:spPr>
          <a:xfrm>
            <a:off x="492057" y="-15434"/>
            <a:ext cx="4769128" cy="5928210"/>
          </a:xfrm>
        </p:spPr>
        <p:txBody>
          <a:bodyPr>
            <a:noAutofit/>
          </a:bodyPr>
          <a:lstStyle/>
          <a:p>
            <a:r>
              <a:rPr lang="tr-TR" sz="2400" dirty="0" smtClean="0">
                <a:solidFill>
                  <a:schemeClr val="tx1"/>
                </a:solidFill>
              </a:rPr>
              <a:t/>
            </a:r>
            <a:br>
              <a:rPr lang="tr-TR" sz="2400" dirty="0" smtClean="0">
                <a:solidFill>
                  <a:schemeClr val="tx1"/>
                </a:solidFill>
              </a:rPr>
            </a:br>
            <a:r>
              <a:rPr lang="tr-TR" sz="2400" dirty="0" err="1">
                <a:latin typeface="Times New Roman" panose="02020603050405020304" pitchFamily="18" charset="0"/>
                <a:cs typeface="Times New Roman" panose="02020603050405020304" pitchFamily="18" charset="0"/>
              </a:rPr>
              <a:t>TeamWorks</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Slack</a:t>
            </a:r>
            <a:r>
              <a:rPr lang="tr-TR" sz="2400" dirty="0">
                <a:latin typeface="Times New Roman" panose="02020603050405020304" pitchFamily="18" charset="0"/>
                <a:cs typeface="Times New Roman" panose="02020603050405020304" pitchFamily="18" charset="0"/>
              </a:rPr>
              <a:t>, </a:t>
            </a:r>
            <a:r>
              <a:rPr lang="tr-TR" sz="2400" dirty="0" smtClean="0">
                <a:latin typeface="Times New Roman" panose="02020603050405020304" pitchFamily="18" charset="0"/>
                <a:cs typeface="Times New Roman" panose="02020603050405020304" pitchFamily="18" charset="0"/>
              </a:rPr>
              <a:t/>
            </a:r>
            <a:br>
              <a:rPr lang="tr-TR" sz="2400" dirty="0" smtClean="0">
                <a:latin typeface="Times New Roman" panose="02020603050405020304" pitchFamily="18" charset="0"/>
                <a:cs typeface="Times New Roman" panose="02020603050405020304" pitchFamily="18" charset="0"/>
              </a:rPr>
            </a:br>
            <a:r>
              <a:rPr lang="tr-TR" sz="2400" dirty="0" err="1" smtClean="0">
                <a:latin typeface="Times New Roman" panose="02020603050405020304" pitchFamily="18" charset="0"/>
                <a:cs typeface="Times New Roman" panose="02020603050405020304" pitchFamily="18" charset="0"/>
              </a:rPr>
              <a:t>Redmine</a:t>
            </a:r>
            <a:r>
              <a:rPr lang="tr-TR" sz="2400" dirty="0">
                <a:latin typeface="Times New Roman" panose="02020603050405020304" pitchFamily="18" charset="0"/>
                <a:cs typeface="Times New Roman" panose="02020603050405020304" pitchFamily="18" charset="0"/>
              </a:rPr>
              <a:t>, </a:t>
            </a:r>
            <a:r>
              <a:rPr lang="tr-TR" sz="2400" dirty="0" err="1">
                <a:latin typeface="Times New Roman" panose="02020603050405020304" pitchFamily="18" charset="0"/>
                <a:cs typeface="Times New Roman" panose="02020603050405020304" pitchFamily="18" charset="0"/>
              </a:rPr>
              <a:t>Jira</a:t>
            </a:r>
            <a:r>
              <a:rPr lang="tr-TR" sz="2400" dirty="0">
                <a:latin typeface="Times New Roman" panose="02020603050405020304" pitchFamily="18" charset="0"/>
                <a:cs typeface="Times New Roman" panose="02020603050405020304" pitchFamily="18" charset="0"/>
              </a:rPr>
              <a:t> ve </a:t>
            </a:r>
            <a:r>
              <a:rPr lang="tr-TR" sz="2400" dirty="0" smtClean="0">
                <a:latin typeface="Times New Roman" panose="02020603050405020304" pitchFamily="18" charset="0"/>
                <a:cs typeface="Times New Roman" panose="02020603050405020304" pitchFamily="18" charset="0"/>
              </a:rPr>
              <a:t>Asana,</a:t>
            </a:r>
            <a:r>
              <a:rPr lang="it-IT" sz="2400" dirty="0">
                <a:latin typeface="Times New Roman" panose="02020603050405020304" pitchFamily="18" charset="0"/>
                <a:cs typeface="Times New Roman" panose="02020603050405020304" pitchFamily="18" charset="0"/>
              </a:rPr>
              <a:t/>
            </a:r>
            <a:br>
              <a:rPr lang="it-IT" sz="2400" dirty="0">
                <a:latin typeface="Times New Roman" panose="02020603050405020304" pitchFamily="18" charset="0"/>
                <a:cs typeface="Times New Roman" panose="02020603050405020304" pitchFamily="18" charset="0"/>
              </a:rPr>
            </a:br>
            <a:r>
              <a:rPr lang="it-IT" sz="2400" dirty="0">
                <a:latin typeface="Times New Roman" panose="02020603050405020304" pitchFamily="18" charset="0"/>
                <a:cs typeface="Times New Roman" panose="02020603050405020304" pitchFamily="18" charset="0"/>
              </a:rPr>
              <a:t>Trello, </a:t>
            </a:r>
            <a:r>
              <a:rPr lang="it-IT" sz="2400" dirty="0" smtClean="0">
                <a:latin typeface="Times New Roman" panose="02020603050405020304" pitchFamily="18" charset="0"/>
                <a:cs typeface="Times New Roman" panose="02020603050405020304" pitchFamily="18" charset="0"/>
              </a:rPr>
              <a:t>Notion </a:t>
            </a:r>
            <a:r>
              <a:rPr lang="it-IT" sz="2400" dirty="0">
                <a:latin typeface="Times New Roman" panose="02020603050405020304" pitchFamily="18" charset="0"/>
                <a:cs typeface="Times New Roman" panose="02020603050405020304" pitchFamily="18" charset="0"/>
              </a:rPr>
              <a:t/>
            </a:r>
            <a:br>
              <a:rPr lang="it-IT" sz="2400" dirty="0">
                <a:latin typeface="Times New Roman" panose="02020603050405020304" pitchFamily="18" charset="0"/>
                <a:cs typeface="Times New Roman" panose="02020603050405020304" pitchFamily="18" charset="0"/>
              </a:rPr>
            </a:br>
            <a:r>
              <a:rPr lang="it-IT" sz="2400" dirty="0">
                <a:latin typeface="Times New Roman" panose="02020603050405020304" pitchFamily="18" charset="0"/>
                <a:cs typeface="Times New Roman" panose="02020603050405020304" pitchFamily="18" charset="0"/>
              </a:rPr>
              <a:t>Microsft Azure gibi</a:t>
            </a:r>
            <a:r>
              <a:rPr lang="it-IT" sz="2400" dirty="0" smtClean="0">
                <a:latin typeface="Times New Roman" panose="02020603050405020304" pitchFamily="18" charset="0"/>
                <a:cs typeface="Times New Roman" panose="02020603050405020304" pitchFamily="18" charset="0"/>
              </a:rPr>
              <a:t>..</a:t>
            </a:r>
            <a:r>
              <a:rPr lang="tr-TR" sz="2400" dirty="0" smtClean="0">
                <a:latin typeface="Times New Roman" panose="02020603050405020304" pitchFamily="18" charset="0"/>
                <a:cs typeface="Times New Roman" panose="02020603050405020304" pitchFamily="18" charset="0"/>
              </a:rPr>
              <a:t/>
            </a:r>
            <a:br>
              <a:rPr lang="tr-TR" sz="2400" dirty="0" smtClean="0">
                <a:latin typeface="Times New Roman" panose="02020603050405020304" pitchFamily="18" charset="0"/>
                <a:cs typeface="Times New Roman" panose="02020603050405020304" pitchFamily="18" charset="0"/>
              </a:rPr>
            </a:br>
            <a:r>
              <a:rPr lang="tr-TR" sz="2400" dirty="0">
                <a:latin typeface="Times New Roman" panose="02020603050405020304" pitchFamily="18" charset="0"/>
                <a:cs typeface="Times New Roman" panose="02020603050405020304" pitchFamily="18" charset="0"/>
              </a:rPr>
              <a:t/>
            </a:r>
            <a:br>
              <a:rPr lang="tr-TR" sz="2400" dirty="0">
                <a:latin typeface="Times New Roman" panose="02020603050405020304" pitchFamily="18" charset="0"/>
                <a:cs typeface="Times New Roman" panose="02020603050405020304" pitchFamily="18" charset="0"/>
              </a:rPr>
            </a:br>
            <a:r>
              <a:rPr lang="tr-TR" sz="2400" dirty="0">
                <a:solidFill>
                  <a:schemeClr val="tx1"/>
                </a:solidFill>
              </a:rPr>
              <a:t>En çok kullanılanı </a:t>
            </a:r>
            <a:r>
              <a:rPr lang="tr-TR" sz="2400" dirty="0" err="1" smtClean="0">
                <a:solidFill>
                  <a:schemeClr val="tx1"/>
                </a:solidFill>
              </a:rPr>
              <a:t>Jira</a:t>
            </a:r>
            <a:r>
              <a:rPr lang="tr-TR" sz="2400" dirty="0" smtClean="0">
                <a:solidFill>
                  <a:schemeClr val="tx1"/>
                </a:solidFill>
              </a:rPr>
              <a:t> ;</a:t>
            </a:r>
            <a:br>
              <a:rPr lang="tr-TR" sz="2400" dirty="0" smtClean="0">
                <a:solidFill>
                  <a:schemeClr val="tx1"/>
                </a:solidFill>
              </a:rPr>
            </a:br>
            <a:r>
              <a:rPr lang="tr-TR" sz="2400" dirty="0" smtClean="0">
                <a:solidFill>
                  <a:schemeClr val="tx1"/>
                </a:solidFill>
              </a:rPr>
              <a:t>projeyi </a:t>
            </a:r>
            <a:r>
              <a:rPr lang="tr-TR" sz="2400" dirty="0">
                <a:solidFill>
                  <a:schemeClr val="tx1"/>
                </a:solidFill>
              </a:rPr>
              <a:t>yürütmeye ilave </a:t>
            </a:r>
            <a:r>
              <a:rPr lang="tr-TR" sz="2400" dirty="0" smtClean="0">
                <a:solidFill>
                  <a:schemeClr val="tx1"/>
                </a:solidFill>
              </a:rPr>
              <a:t>versiyonlarınızı yönetebiliyorsunuz </a:t>
            </a:r>
            <a:r>
              <a:rPr lang="tr-TR" sz="2400" dirty="0">
                <a:solidFill>
                  <a:schemeClr val="tx1"/>
                </a:solidFill>
              </a:rPr>
              <a:t>git </a:t>
            </a:r>
            <a:r>
              <a:rPr lang="tr-TR" sz="2400" dirty="0" smtClean="0">
                <a:solidFill>
                  <a:schemeClr val="tx1"/>
                </a:solidFill>
              </a:rPr>
              <a:t>hesabınızı </a:t>
            </a:r>
            <a:r>
              <a:rPr lang="tr-TR" sz="2400" dirty="0">
                <a:solidFill>
                  <a:schemeClr val="tx1"/>
                </a:solidFill>
              </a:rPr>
              <a:t>bağlayıp kod üzerinden </a:t>
            </a:r>
            <a:r>
              <a:rPr lang="tr-TR" sz="2400" dirty="0" smtClean="0">
                <a:solidFill>
                  <a:schemeClr val="tx1"/>
                </a:solidFill>
              </a:rPr>
              <a:t>de </a:t>
            </a:r>
            <a:r>
              <a:rPr lang="tr-TR" sz="2400" dirty="0">
                <a:solidFill>
                  <a:schemeClr val="tx1"/>
                </a:solidFill>
              </a:rPr>
              <a:t>işlem yapabiliyorsunuz.</a:t>
            </a:r>
          </a:p>
        </p:txBody>
      </p:sp>
      <p:sp>
        <p:nvSpPr>
          <p:cNvPr id="3" name="Veri Yer Tutucusu 2"/>
          <p:cNvSpPr>
            <a:spLocks noGrp="1"/>
          </p:cNvSpPr>
          <p:nvPr>
            <p:ph type="dt" sz="half" idx="10"/>
          </p:nvPr>
        </p:nvSpPr>
        <p:spPr/>
        <p:txBody>
          <a:bodyPr/>
          <a:lstStyle/>
          <a:p>
            <a:fld id="{D7C2D7FF-D88F-459A-8C59-D5285723E032}"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30</a:t>
            </a:fld>
            <a:endParaRPr lang="tr-TR"/>
          </a:p>
        </p:txBody>
      </p:sp>
    </p:spTree>
    <p:extLst>
      <p:ext uri="{BB962C8B-B14F-4D97-AF65-F5344CB8AC3E}">
        <p14:creationId xmlns:p14="http://schemas.microsoft.com/office/powerpoint/2010/main" val="17145023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43840" y="2178685"/>
            <a:ext cx="10515600" cy="1325563"/>
          </a:xfrm>
        </p:spPr>
        <p:txBody>
          <a:bodyPr/>
          <a:lstStyle/>
          <a:p>
            <a:endParaRPr lang="tr-TR"/>
          </a:p>
        </p:txBody>
      </p:sp>
      <p:sp>
        <p:nvSpPr>
          <p:cNvPr id="3" name="İçerik Yer Tutucusu 2"/>
          <p:cNvSpPr>
            <a:spLocks noGrp="1"/>
          </p:cNvSpPr>
          <p:nvPr>
            <p:ph idx="1"/>
          </p:nvPr>
        </p:nvSpPr>
        <p:spPr>
          <a:xfrm>
            <a:off x="594360" y="477043"/>
            <a:ext cx="10515600" cy="4351338"/>
          </a:xfrm>
        </p:spPr>
        <p:txBody>
          <a:bodyPr/>
          <a:lstStyle/>
          <a:p>
            <a:r>
              <a:rPr lang="tr-TR" dirty="0" smtClean="0"/>
              <a:t>Google </a:t>
            </a:r>
            <a:r>
              <a:rPr lang="tr-TR" dirty="0" err="1" smtClean="0"/>
              <a:t>trends</a:t>
            </a:r>
            <a:r>
              <a:rPr lang="tr-TR" dirty="0" smtClean="0"/>
              <a:t> üzerinden en çok kullanılanları karşılaştırdım ve sonuç</a:t>
            </a:r>
          </a:p>
          <a:p>
            <a:endParaRPr lang="tr-TR" dirty="0"/>
          </a:p>
        </p:txBody>
      </p:sp>
      <p:sp>
        <p:nvSpPr>
          <p:cNvPr id="5" name="Veri Yer Tutucusu 4"/>
          <p:cNvSpPr>
            <a:spLocks noGrp="1"/>
          </p:cNvSpPr>
          <p:nvPr>
            <p:ph type="dt" sz="half" idx="10"/>
          </p:nvPr>
        </p:nvSpPr>
        <p:spPr/>
        <p:txBody>
          <a:bodyPr/>
          <a:lstStyle/>
          <a:p>
            <a:fld id="{FEF4C07F-8041-4DA5-A695-B87687AE75B8}" type="datetime1">
              <a:rPr lang="tr-TR" smtClean="0"/>
              <a:t>17.03.2022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653FD8C-326F-4A54-848F-ADE52E4C09C3}" type="slidenum">
              <a:rPr lang="tr-TR" smtClean="0"/>
              <a:t>31</a:t>
            </a:fld>
            <a:endParaRPr lang="tr-TR"/>
          </a:p>
        </p:txBody>
      </p:sp>
      <p:pic>
        <p:nvPicPr>
          <p:cNvPr id="4" name="Resim 3"/>
          <p:cNvPicPr>
            <a:picLocks noChangeAspect="1"/>
          </p:cNvPicPr>
          <p:nvPr/>
        </p:nvPicPr>
        <p:blipFill rotWithShape="1">
          <a:blip r:embed="rId2"/>
          <a:srcRect l="900" t="9579" r="-650" b="-5249"/>
          <a:stretch/>
        </p:blipFill>
        <p:spPr>
          <a:xfrm>
            <a:off x="1242060" y="0"/>
            <a:ext cx="9220200" cy="7894002"/>
          </a:xfrm>
          <a:prstGeom prst="rect">
            <a:avLst/>
          </a:prstGeom>
        </p:spPr>
      </p:pic>
    </p:spTree>
    <p:extLst>
      <p:ext uri="{BB962C8B-B14F-4D97-AF65-F5344CB8AC3E}">
        <p14:creationId xmlns:p14="http://schemas.microsoft.com/office/powerpoint/2010/main" val="3662265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p:txBody>
          <a:bodyPr/>
          <a:lstStyle/>
          <a:p>
            <a:r>
              <a:rPr lang="tr-TR" dirty="0" smtClean="0"/>
              <a:t>çevik </a:t>
            </a:r>
            <a:r>
              <a:rPr lang="tr-TR" dirty="0"/>
              <a:t>yazılım geliştirme ve teslim süreçlerini benimseyen ve </a:t>
            </a:r>
            <a:r>
              <a:rPr lang="tr-TR" dirty="0" err="1"/>
              <a:t>DevOps'u</a:t>
            </a:r>
            <a:r>
              <a:rPr lang="tr-TR" dirty="0"/>
              <a:t> uygulayan </a:t>
            </a:r>
            <a:r>
              <a:rPr lang="tr-TR" dirty="0" smtClean="0"/>
              <a:t>deneyimleriniz varsa paylaşır mısınız ?</a:t>
            </a:r>
            <a:endParaRPr lang="tr-TR" dirty="0"/>
          </a:p>
        </p:txBody>
      </p:sp>
      <p:sp>
        <p:nvSpPr>
          <p:cNvPr id="4" name="Veri Yer Tutucusu 3"/>
          <p:cNvSpPr>
            <a:spLocks noGrp="1"/>
          </p:cNvSpPr>
          <p:nvPr>
            <p:ph type="dt" sz="half" idx="10"/>
          </p:nvPr>
        </p:nvSpPr>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32</a:t>
            </a:fld>
            <a:endParaRPr lang="tr-TR"/>
          </a:p>
        </p:txBody>
      </p:sp>
    </p:spTree>
    <p:extLst>
      <p:ext uri="{BB962C8B-B14F-4D97-AF65-F5344CB8AC3E}">
        <p14:creationId xmlns:p14="http://schemas.microsoft.com/office/powerpoint/2010/main" val="36614710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6"/>
          <p:cNvSpPr>
            <a:spLocks noGrp="1"/>
          </p:cNvSpPr>
          <p:nvPr>
            <p:ph type="title"/>
          </p:nvPr>
        </p:nvSpPr>
        <p:spPr>
          <a:xfrm>
            <a:off x="432894" y="296414"/>
            <a:ext cx="5145118" cy="630738"/>
          </a:xfrm>
        </p:spPr>
        <p:txBody>
          <a:bodyPr>
            <a:normAutofit/>
          </a:bodyPr>
          <a:lstStyle/>
          <a:p>
            <a:r>
              <a:rPr lang="tr-TR" sz="2800" dirty="0" smtClean="0"/>
              <a:t>Proje yönetimi nedir?</a:t>
            </a:r>
            <a:endParaRPr lang="tr-TR" sz="2800" dirty="0">
              <a:solidFill>
                <a:schemeClr val="tx1"/>
              </a:solidFill>
              <a:latin typeface="+mn-lt"/>
              <a:ea typeface="+mn-ea"/>
              <a:cs typeface="+mn-cs"/>
            </a:endParaRPr>
          </a:p>
        </p:txBody>
      </p:sp>
      <p:sp>
        <p:nvSpPr>
          <p:cNvPr id="9" name="Metin Yer Tutucusu 8"/>
          <p:cNvSpPr>
            <a:spLocks noGrp="1"/>
          </p:cNvSpPr>
          <p:nvPr>
            <p:ph type="body" sz="half" idx="2"/>
          </p:nvPr>
        </p:nvSpPr>
        <p:spPr>
          <a:xfrm>
            <a:off x="343276" y="966202"/>
            <a:ext cx="5324354" cy="1329704"/>
          </a:xfrm>
        </p:spPr>
        <p:txBody>
          <a:bodyPr>
            <a:noAutofit/>
          </a:bodyPr>
          <a:lstStyle/>
          <a:p>
            <a:r>
              <a:rPr lang="tr-TR" sz="1800" dirty="0" smtClean="0">
                <a:solidFill>
                  <a:schemeClr val="tx1"/>
                </a:solidFill>
              </a:rPr>
              <a:t>Karmaşık </a:t>
            </a:r>
            <a:r>
              <a:rPr lang="tr-TR" sz="1800" dirty="0">
                <a:solidFill>
                  <a:schemeClr val="tx1"/>
                </a:solidFill>
              </a:rPr>
              <a:t>bir projeyi yürütmek için kapsamlı proje yönetimine ihtiyacınız var. </a:t>
            </a:r>
            <a:r>
              <a:rPr lang="tr-TR" sz="1800" dirty="0" smtClean="0">
                <a:solidFill>
                  <a:schemeClr val="tx1"/>
                </a:solidFill>
              </a:rPr>
              <a:t>Proje Yönetimi ekibin proje </a:t>
            </a:r>
            <a:r>
              <a:rPr lang="tr-TR" sz="1800" dirty="0">
                <a:solidFill>
                  <a:schemeClr val="tx1"/>
                </a:solidFill>
              </a:rPr>
              <a:t>hedefine ulaşmasına öncülük etmek için gerekli tüm faaliyetleri içerir. </a:t>
            </a:r>
          </a:p>
          <a:p>
            <a:endParaRPr lang="tr-TR" sz="1400" dirty="0" smtClean="0"/>
          </a:p>
          <a:p>
            <a:endParaRPr lang="tr-TR" sz="1400" dirty="0" smtClean="0"/>
          </a:p>
        </p:txBody>
      </p:sp>
      <p:sp>
        <p:nvSpPr>
          <p:cNvPr id="4" name="Veri Yer Tutucusu 3"/>
          <p:cNvSpPr>
            <a:spLocks noGrp="1"/>
          </p:cNvSpPr>
          <p:nvPr>
            <p:ph type="dt" sz="half" idx="10"/>
          </p:nvPr>
        </p:nvSpPr>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4</a:t>
            </a:fld>
            <a:endParaRPr lang="tr-TR"/>
          </a:p>
        </p:txBody>
      </p:sp>
      <p:sp>
        <p:nvSpPr>
          <p:cNvPr id="13" name="Metin kutusu 12"/>
          <p:cNvSpPr txBox="1"/>
          <p:nvPr/>
        </p:nvSpPr>
        <p:spPr>
          <a:xfrm>
            <a:off x="6814267" y="403932"/>
            <a:ext cx="5903939" cy="523220"/>
          </a:xfrm>
          <a:prstGeom prst="rect">
            <a:avLst/>
          </a:prstGeom>
          <a:noFill/>
        </p:spPr>
        <p:txBody>
          <a:bodyPr wrap="square" rtlCol="0">
            <a:spAutoFit/>
          </a:bodyPr>
          <a:lstStyle/>
          <a:p>
            <a:pPr defTabSz="457200">
              <a:spcBef>
                <a:spcPct val="0"/>
              </a:spcBef>
            </a:pPr>
            <a:r>
              <a:rPr lang="tr-TR" sz="2800" dirty="0">
                <a:solidFill>
                  <a:schemeClr val="accent1"/>
                </a:solidFill>
                <a:latin typeface="+mj-lt"/>
                <a:ea typeface="+mj-ea"/>
                <a:cs typeface="+mj-cs"/>
              </a:rPr>
              <a:t>Proje Yönetiminin Tarihi</a:t>
            </a:r>
          </a:p>
        </p:txBody>
      </p:sp>
      <p:pic>
        <p:nvPicPr>
          <p:cNvPr id="2" name="Resi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37" y="2334956"/>
            <a:ext cx="9048750" cy="3452320"/>
          </a:xfrm>
          <a:prstGeom prst="rect">
            <a:avLst/>
          </a:prstGeom>
          <a:effectLst>
            <a:softEdge rad="381000"/>
          </a:effectLst>
        </p:spPr>
      </p:pic>
      <p:sp>
        <p:nvSpPr>
          <p:cNvPr id="8" name="Dikdörtgen 7"/>
          <p:cNvSpPr/>
          <p:nvPr/>
        </p:nvSpPr>
        <p:spPr>
          <a:xfrm>
            <a:off x="6814267" y="966202"/>
            <a:ext cx="4479117" cy="923330"/>
          </a:xfrm>
          <a:prstGeom prst="rect">
            <a:avLst/>
          </a:prstGeom>
        </p:spPr>
        <p:txBody>
          <a:bodyPr wrap="square">
            <a:spAutoFit/>
          </a:bodyPr>
          <a:lstStyle/>
          <a:p>
            <a:r>
              <a:rPr lang="tr-TR" dirty="0"/>
              <a:t>Proje Yönetiminin </a:t>
            </a:r>
            <a:r>
              <a:rPr lang="tr-TR" dirty="0" smtClean="0"/>
              <a:t>tarihi </a:t>
            </a:r>
            <a:r>
              <a:rPr lang="tr-TR" dirty="0"/>
              <a:t>hakkında ne düşünüyorsunuz? Proje yönetimi kaç yaşında? </a:t>
            </a:r>
            <a:r>
              <a:rPr lang="tr-TR" dirty="0" smtClean="0"/>
              <a:t>20 </a:t>
            </a:r>
            <a:r>
              <a:rPr lang="tr-TR" dirty="0"/>
              <a:t>yıl? </a:t>
            </a:r>
          </a:p>
        </p:txBody>
      </p:sp>
    </p:spTree>
    <p:extLst>
      <p:ext uri="{BB962C8B-B14F-4D97-AF65-F5344CB8AC3E}">
        <p14:creationId xmlns:p14="http://schemas.microsoft.com/office/powerpoint/2010/main" val="637955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15616" y="137279"/>
            <a:ext cx="5287194" cy="541421"/>
          </a:xfrm>
        </p:spPr>
        <p:txBody>
          <a:bodyPr>
            <a:normAutofit/>
          </a:bodyPr>
          <a:lstStyle/>
          <a:p>
            <a:r>
              <a:rPr lang="tr-TR" sz="2800" dirty="0"/>
              <a:t>Proje yönetiminin öncüleri</a:t>
            </a:r>
          </a:p>
        </p:txBody>
      </p:sp>
      <p:sp>
        <p:nvSpPr>
          <p:cNvPr id="3" name="İçerik Yer Tutucusu 2"/>
          <p:cNvSpPr>
            <a:spLocks noGrp="1"/>
          </p:cNvSpPr>
          <p:nvPr>
            <p:ph idx="1"/>
          </p:nvPr>
        </p:nvSpPr>
        <p:spPr>
          <a:xfrm>
            <a:off x="6197600" y="678700"/>
            <a:ext cx="5785852" cy="5362662"/>
          </a:xfrm>
        </p:spPr>
        <p:txBody>
          <a:bodyPr>
            <a:noAutofit/>
          </a:bodyPr>
          <a:lstStyle/>
          <a:p>
            <a:pPr marL="0" indent="0">
              <a:buNone/>
            </a:pPr>
            <a:r>
              <a:rPr lang="en-US" sz="1500" dirty="0" smtClean="0">
                <a:hlinkClick r:id="rId3"/>
              </a:rPr>
              <a:t>Program </a:t>
            </a:r>
            <a:r>
              <a:rPr lang="en-US" sz="1500" dirty="0">
                <a:hlinkClick r:id="rId3"/>
              </a:rPr>
              <a:t>Evaluation and Review Technique </a:t>
            </a:r>
            <a:r>
              <a:rPr lang="en-US" sz="1500" dirty="0"/>
              <a:t>(PERT) </a:t>
            </a:r>
            <a:r>
              <a:rPr lang="tr-TR" sz="1500" dirty="0"/>
              <a:t>/</a:t>
            </a:r>
            <a:r>
              <a:rPr lang="en-US" sz="1500" dirty="0"/>
              <a:t> the critical path </a:t>
            </a:r>
            <a:r>
              <a:rPr lang="en-US" sz="1500" dirty="0" smtClean="0"/>
              <a:t>method</a:t>
            </a:r>
            <a:r>
              <a:rPr lang="tr-TR" sz="1500" dirty="0" smtClean="0"/>
              <a:t>u (CPM)  ve şelale </a:t>
            </a:r>
            <a:r>
              <a:rPr lang="tr-TR" sz="1500" dirty="0"/>
              <a:t>yöntemi (</a:t>
            </a:r>
            <a:r>
              <a:rPr lang="tr-TR" sz="1500" dirty="0" err="1"/>
              <a:t>waterfall</a:t>
            </a:r>
            <a:r>
              <a:rPr lang="tr-TR" sz="1500" dirty="0"/>
              <a:t>) </a:t>
            </a:r>
            <a:r>
              <a:rPr lang="tr-TR" sz="1500" dirty="0" smtClean="0"/>
              <a:t> bu projelerde </a:t>
            </a:r>
            <a:r>
              <a:rPr lang="tr-TR" sz="1500" dirty="0"/>
              <a:t>kullanılmıştır</a:t>
            </a:r>
            <a:r>
              <a:rPr lang="tr-TR" sz="1500" dirty="0" smtClean="0"/>
              <a:t>.</a:t>
            </a:r>
          </a:p>
          <a:p>
            <a:pPr marL="0" indent="0">
              <a:buNone/>
            </a:pPr>
            <a:r>
              <a:rPr lang="tr-TR" sz="1500" dirty="0" smtClean="0"/>
              <a:t>Biçimlendirici </a:t>
            </a:r>
            <a:r>
              <a:rPr lang="tr-TR" sz="1500" dirty="0"/>
              <a:t>bir etki uygulayanlar </a:t>
            </a:r>
            <a:r>
              <a:rPr lang="tr-TR" sz="1500" dirty="0" smtClean="0"/>
              <a:t>arasında </a:t>
            </a:r>
            <a:r>
              <a:rPr lang="tr-TR" sz="1500" dirty="0"/>
              <a:t>uzun ve zor çalışmayı verimli çalışma ile değiştirmenin bir yolunu arayan Amerikalı </a:t>
            </a:r>
            <a:r>
              <a:rPr lang="tr-TR" sz="1500" dirty="0" smtClean="0"/>
              <a:t>mühendis Yönetim Biliminin kurucusu kabul edilen </a:t>
            </a:r>
            <a:r>
              <a:rPr lang="tr-TR" sz="1500" dirty="0" err="1" smtClean="0">
                <a:solidFill>
                  <a:schemeClr val="accent2"/>
                </a:solidFill>
                <a:hlinkClick r:id="rId4"/>
              </a:rPr>
              <a:t>Frederick</a:t>
            </a:r>
            <a:r>
              <a:rPr lang="tr-TR" sz="1500" dirty="0" smtClean="0">
                <a:solidFill>
                  <a:schemeClr val="accent2"/>
                </a:solidFill>
                <a:hlinkClick r:id="rId4"/>
              </a:rPr>
              <a:t> </a:t>
            </a:r>
            <a:r>
              <a:rPr lang="tr-TR" sz="1500" dirty="0" err="1" smtClean="0">
                <a:solidFill>
                  <a:schemeClr val="accent2"/>
                </a:solidFill>
                <a:hlinkClick r:id="rId4"/>
              </a:rPr>
              <a:t>Winslow</a:t>
            </a:r>
            <a:r>
              <a:rPr lang="tr-TR" sz="1500" dirty="0" smtClean="0">
                <a:solidFill>
                  <a:schemeClr val="accent2"/>
                </a:solidFill>
                <a:hlinkClick r:id="rId4"/>
              </a:rPr>
              <a:t> Taylor</a:t>
            </a:r>
            <a:r>
              <a:rPr lang="tr-TR" sz="1500" dirty="0" smtClean="0">
                <a:solidFill>
                  <a:schemeClr val="accent2"/>
                </a:solidFill>
              </a:rPr>
              <a:t> </a:t>
            </a:r>
            <a:r>
              <a:rPr lang="tr-TR" sz="1500" dirty="0"/>
              <a:t>(1856-1915) vardı. </a:t>
            </a:r>
            <a:r>
              <a:rPr lang="tr-TR" sz="1500" dirty="0" smtClean="0"/>
              <a:t> Bugün </a:t>
            </a:r>
            <a:r>
              <a:rPr lang="tr-TR" sz="1500" dirty="0"/>
              <a:t>hala 21. yüzyılı şekillendiren temel bir </a:t>
            </a:r>
            <a:r>
              <a:rPr lang="tr-TR" sz="1500" dirty="0" smtClean="0"/>
              <a:t>fikirdir </a:t>
            </a:r>
            <a:r>
              <a:rPr lang="tr-TR" sz="1500" dirty="0" err="1" smtClean="0">
                <a:hlinkClick r:id="rId5"/>
              </a:rPr>
              <a:t>Taylorculuk</a:t>
            </a:r>
            <a:r>
              <a:rPr lang="tr-TR" sz="1500" dirty="0" smtClean="0"/>
              <a:t>. </a:t>
            </a:r>
            <a:r>
              <a:rPr lang="tr-TR" sz="1500" dirty="0"/>
              <a:t>Taylor, işi yapmanın 'en iyi yolunu' bulmak için fiziksel ve zihinsel çalışmanın ayrılmasını ve görevlerin küçük parçalara bölünmesini istedi.</a:t>
            </a:r>
          </a:p>
          <a:p>
            <a:pPr marL="0" indent="0">
              <a:buNone/>
            </a:pPr>
            <a:r>
              <a:rPr lang="tr-TR" sz="1500" dirty="0">
                <a:solidFill>
                  <a:schemeClr val="accent2"/>
                </a:solidFill>
              </a:rPr>
              <a:t>Henry </a:t>
            </a:r>
            <a:r>
              <a:rPr lang="tr-TR" sz="1500" dirty="0" err="1" smtClean="0">
                <a:solidFill>
                  <a:schemeClr val="accent2"/>
                </a:solidFill>
              </a:rPr>
              <a:t>Gantt</a:t>
            </a:r>
            <a:r>
              <a:rPr lang="tr-TR" sz="1500" dirty="0" smtClean="0">
                <a:solidFill>
                  <a:schemeClr val="accent2"/>
                </a:solidFill>
              </a:rPr>
              <a:t> </a:t>
            </a:r>
            <a:r>
              <a:rPr lang="tr-TR" sz="1500" dirty="0" smtClean="0"/>
              <a:t>görevlerin diğer görevlere </a:t>
            </a:r>
            <a:r>
              <a:rPr lang="tr-TR" sz="1500" dirty="0"/>
              <a:t>bağımlılıklarını göz önünde bulundurarak görüntülemeye yardımcı olacak bir çizelge </a:t>
            </a:r>
            <a:r>
              <a:rPr lang="tr-TR" sz="1500" dirty="0" smtClean="0"/>
              <a:t>geliştirmiştir. Amaç tüm iş akışlarını hassas bir şekilde yapılandırarak verimliliği </a:t>
            </a:r>
            <a:r>
              <a:rPr lang="tr-TR" sz="1500" dirty="0" err="1" smtClean="0"/>
              <a:t>artırmakdır</a:t>
            </a:r>
            <a:r>
              <a:rPr lang="tr-TR" sz="1500" dirty="0" smtClean="0"/>
              <a:t>. Bugün</a:t>
            </a:r>
            <a:r>
              <a:rPr lang="tr-TR" sz="1500" dirty="0" smtClean="0">
                <a:solidFill>
                  <a:schemeClr val="accent2"/>
                </a:solidFill>
              </a:rPr>
              <a:t> </a:t>
            </a:r>
            <a:r>
              <a:rPr lang="tr-TR" sz="1500" dirty="0" err="1" smtClean="0">
                <a:solidFill>
                  <a:schemeClr val="accent2"/>
                </a:solidFill>
                <a:hlinkClick r:id="rId6"/>
              </a:rPr>
              <a:t>Gantt</a:t>
            </a:r>
            <a:r>
              <a:rPr lang="tr-TR" sz="1500" dirty="0" smtClean="0">
                <a:solidFill>
                  <a:schemeClr val="accent2"/>
                </a:solidFill>
                <a:hlinkClick r:id="rId6"/>
              </a:rPr>
              <a:t> Şeması</a:t>
            </a:r>
            <a:r>
              <a:rPr lang="tr-TR" sz="1500" dirty="0" smtClean="0">
                <a:solidFill>
                  <a:schemeClr val="accent2"/>
                </a:solidFill>
              </a:rPr>
              <a:t> </a:t>
            </a:r>
            <a:r>
              <a:rPr lang="tr-TR" sz="1500" dirty="0" smtClean="0"/>
              <a:t>olarak bilinen çizelge, hala en popüler proje planlama araçlarından biridir.</a:t>
            </a:r>
            <a:endParaRPr lang="tr-TR" sz="1500" dirty="0"/>
          </a:p>
        </p:txBody>
      </p:sp>
      <p:sp>
        <p:nvSpPr>
          <p:cNvPr id="4" name="Metin Yer Tutucusu 3"/>
          <p:cNvSpPr>
            <a:spLocks noGrp="1"/>
          </p:cNvSpPr>
          <p:nvPr>
            <p:ph type="body" sz="half" idx="2"/>
          </p:nvPr>
        </p:nvSpPr>
        <p:spPr>
          <a:xfrm>
            <a:off x="415616" y="678700"/>
            <a:ext cx="5278217" cy="5358185"/>
          </a:xfrm>
        </p:spPr>
        <p:txBody>
          <a:bodyPr>
            <a:noAutofit/>
          </a:bodyPr>
          <a:lstStyle/>
          <a:p>
            <a:r>
              <a:rPr lang="tr-TR" sz="1500" dirty="0" smtClean="0"/>
              <a:t>Yıl </a:t>
            </a:r>
            <a:r>
              <a:rPr lang="tr-TR" sz="1500" dirty="0"/>
              <a:t>1945. 16 Temmuz'da dünyanın ilk atom bombası Los </a:t>
            </a:r>
            <a:r>
              <a:rPr lang="tr-TR" sz="1500" dirty="0" err="1"/>
              <a:t>Alamos</a:t>
            </a:r>
            <a:r>
              <a:rPr lang="tr-TR" sz="1500" dirty="0"/>
              <a:t> yakınlarındaki New </a:t>
            </a:r>
            <a:r>
              <a:rPr lang="tr-TR" sz="1500" dirty="0" err="1"/>
              <a:t>Mexico</a:t>
            </a:r>
            <a:r>
              <a:rPr lang="tr-TR" sz="1500" dirty="0"/>
              <a:t> çölünde başarıyla patlatıldı. Muhtemelen bu olayın proje yönetimi ile ne ilgisi olabileceğini merak ediyorsunuz? </a:t>
            </a:r>
            <a:endParaRPr lang="tr-TR" sz="1500" dirty="0" smtClean="0"/>
          </a:p>
          <a:p>
            <a:r>
              <a:rPr lang="tr-TR" sz="1500" dirty="0">
                <a:hlinkClick r:id="rId7"/>
              </a:rPr>
              <a:t>Manhattan Projesi</a:t>
            </a:r>
            <a:r>
              <a:rPr lang="tr-TR" sz="1500" dirty="0"/>
              <a:t> ve </a:t>
            </a:r>
            <a:r>
              <a:rPr lang="tr-TR" sz="1500" dirty="0" err="1">
                <a:hlinkClick r:id="rId8"/>
              </a:rPr>
              <a:t>Apollo</a:t>
            </a:r>
            <a:r>
              <a:rPr lang="tr-TR" sz="1500" dirty="0">
                <a:hlinkClick r:id="rId8"/>
              </a:rPr>
              <a:t> programı</a:t>
            </a:r>
            <a:r>
              <a:rPr lang="tr-TR" sz="1500" dirty="0"/>
              <a:t>, stratejik proje yönetimi süreçleri ve dokümantasyonunu içeren ilk projeler arasındaydı ve bu nedenle </a:t>
            </a:r>
            <a:r>
              <a:rPr lang="tr-TR" sz="1500" dirty="0">
                <a:solidFill>
                  <a:schemeClr val="accent2"/>
                </a:solidFill>
              </a:rPr>
              <a:t>modern proje yönetiminin öncüleri </a:t>
            </a:r>
            <a:r>
              <a:rPr lang="tr-TR" sz="1500" dirty="0"/>
              <a:t>olarak kabul ediliyor. </a:t>
            </a:r>
            <a:endParaRPr lang="tr-TR" sz="1500" dirty="0" smtClean="0"/>
          </a:p>
          <a:p>
            <a:r>
              <a:rPr lang="tr-TR" sz="1500" dirty="0" smtClean="0">
                <a:hlinkClick r:id="rId9"/>
              </a:rPr>
              <a:t>Manhattan </a:t>
            </a:r>
            <a:r>
              <a:rPr lang="tr-TR" sz="1500" dirty="0">
                <a:hlinkClick r:id="rId9"/>
              </a:rPr>
              <a:t>Projesi</a:t>
            </a:r>
            <a:r>
              <a:rPr lang="tr-TR" sz="1500" dirty="0"/>
              <a:t>, 2. Dünya Savaşı ışığında aşırı baskı altında yürütülen devasa bir projenin sadece kod adıydı. </a:t>
            </a:r>
            <a:endParaRPr lang="tr-TR" sz="1500" dirty="0" smtClean="0"/>
          </a:p>
          <a:p>
            <a:r>
              <a:rPr lang="tr-TR" sz="1500" dirty="0"/>
              <a:t>Test patlaması (</a:t>
            </a:r>
            <a:r>
              <a:rPr lang="tr-TR" sz="1500" dirty="0" err="1"/>
              <a:t>Trinity</a:t>
            </a:r>
            <a:r>
              <a:rPr lang="tr-TR" sz="1500" dirty="0"/>
              <a:t> Testi), Manhattan Projesi kapsamında gerçekleştirildi.</a:t>
            </a:r>
            <a:r>
              <a:rPr lang="tr-TR" sz="1600" dirty="0"/>
              <a:t> Proje başarıyla sonuçlanmış dünyanın ilk nükleer bombası patlatılmıştır</a:t>
            </a:r>
            <a:r>
              <a:rPr lang="tr-TR" sz="1600" dirty="0" smtClean="0"/>
              <a:t>.</a:t>
            </a:r>
            <a:endParaRPr lang="tr-TR" sz="1500" dirty="0" smtClean="0"/>
          </a:p>
          <a:p>
            <a:r>
              <a:rPr lang="tr-TR" sz="1500" dirty="0" err="1" smtClean="0">
                <a:hlinkClick r:id="rId8"/>
              </a:rPr>
              <a:t>Apollo</a:t>
            </a:r>
            <a:r>
              <a:rPr lang="tr-TR" sz="1500" dirty="0" smtClean="0">
                <a:hlinkClick r:id="rId8"/>
              </a:rPr>
              <a:t> </a:t>
            </a:r>
            <a:r>
              <a:rPr lang="tr-TR" sz="1500" dirty="0">
                <a:hlinkClick r:id="rId8"/>
              </a:rPr>
              <a:t>programı</a:t>
            </a:r>
            <a:r>
              <a:rPr lang="tr-TR" sz="1500" dirty="0" smtClean="0"/>
              <a:t>, </a:t>
            </a:r>
            <a:r>
              <a:rPr lang="tr-TR" dirty="0"/>
              <a:t> </a:t>
            </a:r>
            <a:r>
              <a:rPr lang="tr-TR" dirty="0">
                <a:hlinkClick r:id="rId10" tooltip="NASA"/>
              </a:rPr>
              <a:t>NASA</a:t>
            </a:r>
            <a:r>
              <a:rPr lang="tr-TR" dirty="0"/>
              <a:t> tarafından gerçekleştirilen insanlı Ay yolculuğu projesi. </a:t>
            </a:r>
            <a:r>
              <a:rPr lang="tr-TR" sz="1500" dirty="0" smtClean="0"/>
              <a:t> </a:t>
            </a:r>
          </a:p>
          <a:p>
            <a:r>
              <a:rPr lang="tr-TR" sz="1500" dirty="0" smtClean="0"/>
              <a:t>Piramitlerin </a:t>
            </a:r>
            <a:r>
              <a:rPr lang="tr-TR" sz="1500" dirty="0"/>
              <a:t>inşasından aya bir adam göndermeye kadar, en cüretkar insan çabaları binlerce insanın koordineli çalışmasını gerektiriyordu. Bu da karmaşık bir proje yönetim sistemi anlamına </a:t>
            </a:r>
            <a:r>
              <a:rPr lang="tr-TR" sz="1500" dirty="0" smtClean="0"/>
              <a:t>gelir.</a:t>
            </a:r>
          </a:p>
          <a:p>
            <a:endParaRPr lang="tr-TR" sz="1500" dirty="0" smtClean="0"/>
          </a:p>
        </p:txBody>
      </p:sp>
      <p:sp>
        <p:nvSpPr>
          <p:cNvPr id="5" name="Veri Yer Tutucusu 4"/>
          <p:cNvSpPr>
            <a:spLocks noGrp="1"/>
          </p:cNvSpPr>
          <p:nvPr>
            <p:ph type="dt" sz="half" idx="10"/>
          </p:nvPr>
        </p:nvSpPr>
        <p:spPr>
          <a:xfrm>
            <a:off x="8746969" y="6043480"/>
            <a:ext cx="911939" cy="365125"/>
          </a:xfrm>
        </p:spPr>
        <p:txBody>
          <a:bodyPr/>
          <a:lstStyle/>
          <a:p>
            <a:fld id="{D1BDECA0-C1E7-48AC-86FF-3F3090B3BB22}" type="datetime1">
              <a:rPr lang="tr-TR" smtClean="0"/>
              <a:t>17.03.2022</a:t>
            </a:fld>
            <a:endParaRPr lang="tr-TR" dirty="0"/>
          </a:p>
        </p:txBody>
      </p:sp>
      <p:sp>
        <p:nvSpPr>
          <p:cNvPr id="6" name="Altbilgi Yer Tutucusu 5"/>
          <p:cNvSpPr>
            <a:spLocks noGrp="1"/>
          </p:cNvSpPr>
          <p:nvPr>
            <p:ph type="ftr" sz="quarter" idx="11"/>
          </p:nvPr>
        </p:nvSpPr>
        <p:spPr>
          <a:xfrm>
            <a:off x="1484078" y="6226043"/>
            <a:ext cx="7555345" cy="635835"/>
          </a:xfrm>
        </p:spPr>
        <p:txBody>
          <a:bodyPr/>
          <a:lstStyle/>
          <a:p>
            <a:r>
              <a:rPr lang="tr-TR" dirty="0"/>
              <a:t>https://www.planisware.com/hub/blog/manhattan-project-project-management-during-difficult-times</a:t>
            </a:r>
          </a:p>
          <a:p>
            <a:r>
              <a:rPr lang="tr-TR" dirty="0" smtClean="0"/>
              <a:t>https</a:t>
            </a:r>
            <a:r>
              <a:rPr lang="tr-TR" dirty="0"/>
              <a:t>://www.affde.com/tr/workplace-communication-tips-apollo-missions.htmlhttps://</a:t>
            </a:r>
            <a:r>
              <a:rPr lang="tr-TR" dirty="0" smtClean="0"/>
              <a:t>tr.wikipedia.org/wiki/Apollo_Projesi</a:t>
            </a:r>
          </a:p>
          <a:p>
            <a:r>
              <a:rPr lang="tr-TR" dirty="0">
                <a:hlinkClick r:id="rId11"/>
              </a:rPr>
              <a:t>https://</a:t>
            </a:r>
            <a:r>
              <a:rPr lang="tr-TR" dirty="0" smtClean="0">
                <a:hlinkClick r:id="rId11"/>
              </a:rPr>
              <a:t>tr.euronews.com/2020/08/06/manhattan-dan-hirosima-atom-bombas-fikri-nasil-ortaya-cikti-ikinci-dunya-savasi-nagasaki</a:t>
            </a:r>
            <a:endParaRPr lang="tr-TR" dirty="0" smtClean="0"/>
          </a:p>
          <a:p>
            <a:r>
              <a:rPr lang="tr-TR" dirty="0">
                <a:hlinkClick r:id="rId12"/>
              </a:rPr>
              <a:t>https://serviceproekt.ru/tr/finance/gibkaya-metodologiya-razrabotki-agile-agile-kak-i-kogda</a:t>
            </a:r>
            <a:r>
              <a:rPr lang="tr-TR" dirty="0" smtClean="0">
                <a:hlinkClick r:id="rId12"/>
              </a:rPr>
              <a:t>/</a:t>
            </a:r>
            <a:endParaRPr lang="tr-TR" dirty="0" smtClean="0"/>
          </a:p>
          <a:p>
            <a:endParaRPr lang="tr-TR" dirty="0"/>
          </a:p>
        </p:txBody>
      </p:sp>
      <p:sp>
        <p:nvSpPr>
          <p:cNvPr id="7" name="Slayt Numarası Yer Tutucusu 6"/>
          <p:cNvSpPr>
            <a:spLocks noGrp="1"/>
          </p:cNvSpPr>
          <p:nvPr>
            <p:ph type="sldNum" sz="quarter" idx="12"/>
          </p:nvPr>
        </p:nvSpPr>
        <p:spPr>
          <a:xfrm>
            <a:off x="9860025" y="6119289"/>
            <a:ext cx="752557" cy="289315"/>
          </a:xfrm>
        </p:spPr>
        <p:txBody>
          <a:bodyPr/>
          <a:lstStyle/>
          <a:p>
            <a:fld id="{3653FD8C-326F-4A54-848F-ADE52E4C09C3}" type="slidenum">
              <a:rPr lang="tr-TR" smtClean="0">
                <a:solidFill>
                  <a:schemeClr val="tx1"/>
                </a:solidFill>
              </a:rPr>
              <a:t>5</a:t>
            </a:fld>
            <a:endParaRPr lang="tr-TR" dirty="0">
              <a:solidFill>
                <a:schemeClr val="tx1"/>
              </a:solidFill>
            </a:endParaRPr>
          </a:p>
        </p:txBody>
      </p:sp>
    </p:spTree>
    <p:extLst>
      <p:ext uri="{BB962C8B-B14F-4D97-AF65-F5344CB8AC3E}">
        <p14:creationId xmlns:p14="http://schemas.microsoft.com/office/powerpoint/2010/main" val="2521403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çerik Yer Tutucusu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512" y="114282"/>
            <a:ext cx="5635639" cy="4496983"/>
          </a:xfrm>
          <a:prstGeom prst="rect">
            <a:avLst/>
          </a:prstGeom>
          <a:effectLst>
            <a:softEdge rad="457200"/>
          </a:effectLst>
        </p:spPr>
      </p:pic>
      <p:sp>
        <p:nvSpPr>
          <p:cNvPr id="3" name="İçerik Yer Tutucusu 2"/>
          <p:cNvSpPr>
            <a:spLocks noGrp="1"/>
          </p:cNvSpPr>
          <p:nvPr>
            <p:ph idx="1"/>
          </p:nvPr>
        </p:nvSpPr>
        <p:spPr>
          <a:xfrm>
            <a:off x="147967" y="3286125"/>
            <a:ext cx="11294047" cy="2970296"/>
          </a:xfrm>
        </p:spPr>
        <p:txBody>
          <a:bodyPr>
            <a:normAutofit/>
          </a:bodyPr>
          <a:lstStyle/>
          <a:p>
            <a:r>
              <a:rPr lang="tr-TR" dirty="0"/>
              <a:t>Herhangi </a:t>
            </a:r>
            <a:r>
              <a:rPr lang="tr-TR" dirty="0" smtClean="0"/>
              <a:t>bir proje </a:t>
            </a:r>
            <a:r>
              <a:rPr lang="tr-TR" dirty="0"/>
              <a:t>faaliyetin ne kadar süreceğini nasıl </a:t>
            </a:r>
            <a:endParaRPr lang="tr-TR" dirty="0" smtClean="0"/>
          </a:p>
          <a:p>
            <a:pPr marL="0" indent="0">
              <a:buNone/>
            </a:pPr>
            <a:r>
              <a:rPr lang="tr-TR" dirty="0" smtClean="0"/>
              <a:t>bilebiliriz?</a:t>
            </a:r>
          </a:p>
          <a:p>
            <a:pPr marL="0" indent="0">
              <a:buNone/>
            </a:pPr>
            <a:endParaRPr lang="tr-TR" dirty="0"/>
          </a:p>
          <a:p>
            <a:pPr marL="0" indent="0">
              <a:buNone/>
            </a:pPr>
            <a:r>
              <a:rPr lang="tr-TR" dirty="0"/>
              <a:t> </a:t>
            </a:r>
            <a:r>
              <a:rPr lang="tr-TR" dirty="0" smtClean="0"/>
              <a:t>Bazıları için </a:t>
            </a:r>
            <a:r>
              <a:rPr lang="tr-TR" dirty="0"/>
              <a:t>deneyime güvenebilirsiniz. Diğer faaliyetler uzman görüşüne, tarihsel bilgilere ve tahminlere dayanmalıdır. </a:t>
            </a:r>
            <a:endParaRPr lang="tr-TR" u="sng" dirty="0" smtClean="0"/>
          </a:p>
          <a:p>
            <a:pPr marL="0" indent="0">
              <a:buNone/>
            </a:pPr>
            <a:r>
              <a:rPr lang="tr-TR" dirty="0"/>
              <a:t> Şimdiye kadar </a:t>
            </a:r>
            <a:r>
              <a:rPr lang="tr-TR" dirty="0" smtClean="0"/>
              <a:t>üzerinde </a:t>
            </a:r>
            <a:r>
              <a:rPr lang="tr-TR" dirty="0"/>
              <a:t>çalıştığınız </a:t>
            </a:r>
            <a:r>
              <a:rPr lang="tr-TR" dirty="0" smtClean="0"/>
              <a:t>bir yazılım </a:t>
            </a:r>
            <a:r>
              <a:rPr lang="tr-TR" dirty="0"/>
              <a:t>projesini düşünün.  Hemen hemen her </a:t>
            </a:r>
            <a:r>
              <a:rPr lang="tr-TR" dirty="0" smtClean="0"/>
              <a:t>yazılım </a:t>
            </a:r>
            <a:r>
              <a:rPr lang="tr-TR" dirty="0"/>
              <a:t>projesi </a:t>
            </a:r>
            <a:r>
              <a:rPr lang="tr-TR" dirty="0" smtClean="0"/>
              <a:t>benzersizdir, kendine özgüdür.</a:t>
            </a:r>
            <a:r>
              <a:rPr lang="tr-TR" dirty="0"/>
              <a:t> </a:t>
            </a:r>
            <a:r>
              <a:rPr lang="tr-TR" dirty="0" smtClean="0"/>
              <a:t>Hiçbir </a:t>
            </a:r>
            <a:r>
              <a:rPr lang="tr-TR" dirty="0"/>
              <a:t>iki </a:t>
            </a:r>
            <a:r>
              <a:rPr lang="tr-TR" dirty="0" smtClean="0"/>
              <a:t>yazılım </a:t>
            </a:r>
            <a:r>
              <a:rPr lang="tr-TR" dirty="0"/>
              <a:t>ortamı birbirinin aynısı değildir. Havadaki nem, makinelerdeki hayaletler ya da yazılımı çalıştıran kullanıcılar da olsa her zaman farklılıklar vardır</a:t>
            </a:r>
            <a:r>
              <a:rPr lang="tr-TR" dirty="0" smtClean="0"/>
              <a:t> </a:t>
            </a:r>
            <a:r>
              <a:rPr lang="tr-TR" dirty="0" smtClean="0">
                <a:sym typeface="Wingdings" panose="05000000000000000000" pitchFamily="2" charset="2"/>
              </a:rPr>
              <a:t></a:t>
            </a:r>
            <a:endParaRPr lang="tr-TR" dirty="0"/>
          </a:p>
        </p:txBody>
      </p:sp>
      <p:sp>
        <p:nvSpPr>
          <p:cNvPr id="4" name="Metin Yer Tutucusu 3"/>
          <p:cNvSpPr>
            <a:spLocks noGrp="1"/>
          </p:cNvSpPr>
          <p:nvPr>
            <p:ph type="body" sz="half" idx="2"/>
          </p:nvPr>
        </p:nvSpPr>
        <p:spPr>
          <a:xfrm>
            <a:off x="147967" y="332360"/>
            <a:ext cx="5991725" cy="2953765"/>
          </a:xfrm>
        </p:spPr>
        <p:txBody>
          <a:bodyPr>
            <a:noAutofit/>
          </a:bodyPr>
          <a:lstStyle/>
          <a:p>
            <a:pPr marL="342900" indent="-342900">
              <a:buFont typeface="Wingdings 3" charset="2"/>
              <a:buChar char=""/>
            </a:pPr>
            <a:r>
              <a:rPr lang="tr-TR" sz="1800" dirty="0" smtClean="0"/>
              <a:t>Tüm projeler; proje </a:t>
            </a:r>
            <a:r>
              <a:rPr lang="tr-TR" sz="1800" dirty="0"/>
              <a:t>yönetiminin üçlü kısıtlamaları </a:t>
            </a:r>
            <a:r>
              <a:rPr lang="tr-TR" sz="1800" dirty="0" smtClean="0"/>
              <a:t>olarak adlandırılan, </a:t>
            </a:r>
            <a:r>
              <a:rPr lang="tr-TR" sz="1800" dirty="0"/>
              <a:t>proje yönetiminin demir </a:t>
            </a:r>
            <a:r>
              <a:rPr lang="tr-TR" sz="1800" dirty="0" smtClean="0"/>
              <a:t>üçgeni de denilen üç </a:t>
            </a:r>
            <a:r>
              <a:rPr lang="tr-TR" sz="1800" dirty="0"/>
              <a:t>unsur tarafından sınırlandırılır: </a:t>
            </a:r>
            <a:r>
              <a:rPr lang="tr-TR" sz="1800" dirty="0" smtClean="0">
                <a:solidFill>
                  <a:schemeClr val="accent2"/>
                </a:solidFill>
              </a:rPr>
              <a:t>zaman</a:t>
            </a:r>
            <a:r>
              <a:rPr lang="tr-TR" sz="1800" dirty="0" smtClean="0"/>
              <a:t>, </a:t>
            </a:r>
            <a:r>
              <a:rPr lang="tr-TR" sz="1800" dirty="0" smtClean="0">
                <a:solidFill>
                  <a:schemeClr val="accent2"/>
                </a:solidFill>
              </a:rPr>
              <a:t>maliyet</a:t>
            </a:r>
            <a:r>
              <a:rPr lang="tr-TR" sz="1800" dirty="0" smtClean="0"/>
              <a:t> ve </a:t>
            </a:r>
            <a:r>
              <a:rPr lang="tr-TR" sz="1800" dirty="0">
                <a:solidFill>
                  <a:schemeClr val="accent2"/>
                </a:solidFill>
              </a:rPr>
              <a:t>kapsam</a:t>
            </a:r>
            <a:r>
              <a:rPr lang="tr-TR" sz="1800" dirty="0"/>
              <a:t>. </a:t>
            </a:r>
          </a:p>
          <a:p>
            <a:endParaRPr lang="tr-TR" sz="1800" dirty="0" smtClean="0"/>
          </a:p>
          <a:p>
            <a:r>
              <a:rPr lang="tr-TR" sz="1800" dirty="0" smtClean="0"/>
              <a:t>Projenin kapsamı, </a:t>
            </a:r>
            <a:r>
              <a:rPr lang="tr-TR" sz="1800" dirty="0"/>
              <a:t>zaman ve </a:t>
            </a:r>
            <a:r>
              <a:rPr lang="tr-TR" sz="1800" dirty="0" smtClean="0"/>
              <a:t>maliyeti arasındaki </a:t>
            </a:r>
            <a:r>
              <a:rPr lang="tr-TR" sz="1800" dirty="0"/>
              <a:t>ilişkiler dengelenmelidir. Yeterli </a:t>
            </a:r>
            <a:r>
              <a:rPr lang="tr-TR" sz="1800" dirty="0" smtClean="0"/>
              <a:t>zaman  </a:t>
            </a:r>
            <a:r>
              <a:rPr lang="tr-TR" sz="1800" dirty="0"/>
              <a:t>veya bütçe yoksa, proje mahkumdur.</a:t>
            </a:r>
          </a:p>
        </p:txBody>
      </p:sp>
      <p:sp>
        <p:nvSpPr>
          <p:cNvPr id="5" name="Veri Yer Tutucusu 4"/>
          <p:cNvSpPr>
            <a:spLocks noGrp="1"/>
          </p:cNvSpPr>
          <p:nvPr>
            <p:ph type="dt" sz="half" idx="10"/>
          </p:nvPr>
        </p:nvSpPr>
        <p:spPr>
          <a:xfrm>
            <a:off x="7678724" y="6291936"/>
            <a:ext cx="911939" cy="365125"/>
          </a:xfrm>
        </p:spPr>
        <p:txBody>
          <a:bodyPr/>
          <a:lstStyle/>
          <a:p>
            <a:fld id="{D1BDECA0-C1E7-48AC-86FF-3F3090B3BB22}" type="datetime1">
              <a:rPr lang="tr-TR" smtClean="0"/>
              <a:t>17.03.2022</a:t>
            </a:fld>
            <a:endParaRPr lang="tr-TR" dirty="0"/>
          </a:p>
        </p:txBody>
      </p:sp>
      <p:sp>
        <p:nvSpPr>
          <p:cNvPr id="6" name="Altbilgi Yer Tutucusu 5"/>
          <p:cNvSpPr>
            <a:spLocks noGrp="1"/>
          </p:cNvSpPr>
          <p:nvPr>
            <p:ph type="ftr" sz="quarter" idx="11"/>
          </p:nvPr>
        </p:nvSpPr>
        <p:spPr/>
        <p:txBody>
          <a:bodyPr/>
          <a:lstStyle/>
          <a:p>
            <a:endParaRPr lang="tr-TR" dirty="0"/>
          </a:p>
        </p:txBody>
      </p:sp>
      <p:sp>
        <p:nvSpPr>
          <p:cNvPr id="7" name="Slayt Numarası Yer Tutucusu 6"/>
          <p:cNvSpPr>
            <a:spLocks noGrp="1"/>
          </p:cNvSpPr>
          <p:nvPr>
            <p:ph type="sldNum" sz="quarter" idx="12"/>
          </p:nvPr>
        </p:nvSpPr>
        <p:spPr>
          <a:xfrm>
            <a:off x="8597247" y="6291936"/>
            <a:ext cx="683339" cy="365125"/>
          </a:xfrm>
        </p:spPr>
        <p:txBody>
          <a:bodyPr/>
          <a:lstStyle/>
          <a:p>
            <a:fld id="{3653FD8C-326F-4A54-848F-ADE52E4C09C3}" type="slidenum">
              <a:rPr lang="tr-TR" smtClean="0"/>
              <a:t>6</a:t>
            </a:fld>
            <a:endParaRPr lang="tr-TR"/>
          </a:p>
        </p:txBody>
      </p:sp>
      <p:sp>
        <p:nvSpPr>
          <p:cNvPr id="8" name="İçerik Yer Tutucusu 2"/>
          <p:cNvSpPr txBox="1">
            <a:spLocks/>
          </p:cNvSpPr>
          <p:nvPr/>
        </p:nvSpPr>
        <p:spPr>
          <a:xfrm>
            <a:off x="7424704" y="332360"/>
            <a:ext cx="3698595" cy="549092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tr-TR" dirty="0"/>
          </a:p>
        </p:txBody>
      </p:sp>
    </p:spTree>
    <p:extLst>
      <p:ext uri="{BB962C8B-B14F-4D97-AF65-F5344CB8AC3E}">
        <p14:creationId xmlns:p14="http://schemas.microsoft.com/office/powerpoint/2010/main" val="27538008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p:cNvSpPr>
            <a:spLocks noGrp="1"/>
          </p:cNvSpPr>
          <p:nvPr>
            <p:ph type="dt" sz="half" idx="10"/>
          </p:nvPr>
        </p:nvSpPr>
        <p:spPr/>
        <p:txBody>
          <a:bodyPr/>
          <a:lstStyle/>
          <a:p>
            <a:fld id="{D1BDECA0-C1E7-48AC-86FF-3F3090B3BB22}" type="datetime1">
              <a:rPr lang="tr-TR" smtClean="0"/>
              <a:t>17.03.2022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3653FD8C-326F-4A54-848F-ADE52E4C09C3}" type="slidenum">
              <a:rPr lang="tr-TR" smtClean="0"/>
              <a:t>7</a:t>
            </a:fld>
            <a:endParaRPr lang="tr-TR"/>
          </a:p>
        </p:txBody>
      </p:sp>
      <p:sp>
        <p:nvSpPr>
          <p:cNvPr id="8" name="İçerik Yer Tutucusu 7"/>
          <p:cNvSpPr txBox="1">
            <a:spLocks noGrp="1"/>
          </p:cNvSpPr>
          <p:nvPr>
            <p:ph idx="1"/>
          </p:nvPr>
        </p:nvSpPr>
        <p:spPr>
          <a:xfrm>
            <a:off x="7661102" y="587114"/>
            <a:ext cx="4513541" cy="5175776"/>
          </a:xfrm>
          <a:prstGeom prst="rect">
            <a:avLst/>
          </a:prstGeom>
          <a:noFill/>
        </p:spPr>
        <p:txBody>
          <a:bodyPr wrap="square" rtlCol="0">
            <a:spAutoFit/>
          </a:bodyPr>
          <a:lstStyle/>
          <a:p>
            <a:pPr marL="0" indent="0">
              <a:buNone/>
            </a:pPr>
            <a:r>
              <a:rPr lang="tr-TR" sz="2800" dirty="0">
                <a:solidFill>
                  <a:schemeClr val="accent1"/>
                </a:solidFill>
                <a:latin typeface="+mj-lt"/>
                <a:ea typeface="+mj-ea"/>
                <a:cs typeface="+mj-cs"/>
              </a:rPr>
              <a:t>Proje yönetimi şunları içerir:</a:t>
            </a:r>
          </a:p>
          <a:p>
            <a:r>
              <a:rPr lang="tr-TR" dirty="0"/>
              <a:t>önceden sistematik bir planlama ve hedef belirleme</a:t>
            </a:r>
          </a:p>
          <a:p>
            <a:r>
              <a:rPr lang="tr-TR" dirty="0"/>
              <a:t>uygulama sırasında iş süreçlerinin koordinasyonu (plana göre)</a:t>
            </a:r>
          </a:p>
          <a:p>
            <a:r>
              <a:rPr lang="tr-TR" dirty="0"/>
              <a:t>proje yönetim ekibinin koordinasyonu</a:t>
            </a:r>
          </a:p>
          <a:p>
            <a:r>
              <a:rPr lang="tr-TR" dirty="0"/>
              <a:t>paydaşlar ve ekip üyeleri ile koordinasyon</a:t>
            </a:r>
          </a:p>
          <a:p>
            <a:r>
              <a:rPr lang="tr-TR" dirty="0"/>
              <a:t>sofistike bir görev yönetimi</a:t>
            </a:r>
          </a:p>
          <a:p>
            <a:r>
              <a:rPr lang="tr-TR" dirty="0" smtClean="0"/>
              <a:t>etkileyen </a:t>
            </a:r>
            <a:r>
              <a:rPr lang="tr-TR" dirty="0"/>
              <a:t>faktörlerin (kapsam, bütçe ve maliyetler, zaman çerçevesi) kontrol edilmesi ve izlenmesi</a:t>
            </a:r>
          </a:p>
          <a:p>
            <a:endParaRPr lang="tr-TR" dirty="0"/>
          </a:p>
        </p:txBody>
      </p:sp>
      <p:pic>
        <p:nvPicPr>
          <p:cNvPr id="9" name="Resi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976" y="486309"/>
            <a:ext cx="6679157" cy="5083338"/>
          </a:xfrm>
          <a:prstGeom prst="rect">
            <a:avLst/>
          </a:prstGeom>
          <a:effectLst>
            <a:softEdge rad="469900"/>
          </a:effectLst>
        </p:spPr>
      </p:pic>
    </p:spTree>
    <p:extLst>
      <p:ext uri="{BB962C8B-B14F-4D97-AF65-F5344CB8AC3E}">
        <p14:creationId xmlns:p14="http://schemas.microsoft.com/office/powerpoint/2010/main" val="4132622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rotWithShape="1">
          <a:blip r:embed="rId3">
            <a:extLst>
              <a:ext uri="{28A0092B-C50C-407E-A947-70E740481C1C}">
                <a14:useLocalDpi xmlns:a14="http://schemas.microsoft.com/office/drawing/2010/main" val="0"/>
              </a:ext>
            </a:extLst>
          </a:blip>
          <a:srcRect t="12727"/>
          <a:stretch/>
        </p:blipFill>
        <p:spPr>
          <a:xfrm>
            <a:off x="4920644" y="468676"/>
            <a:ext cx="6803743" cy="5937811"/>
          </a:xfrm>
          <a:prstGeom prst="rect">
            <a:avLst/>
          </a:prstGeom>
          <a:effectLst>
            <a:softEdge rad="152400"/>
          </a:effectLst>
        </p:spPr>
      </p:pic>
      <p:sp>
        <p:nvSpPr>
          <p:cNvPr id="2" name="Unvan 1"/>
          <p:cNvSpPr>
            <a:spLocks noGrp="1"/>
          </p:cNvSpPr>
          <p:nvPr>
            <p:ph type="title"/>
          </p:nvPr>
        </p:nvSpPr>
        <p:spPr>
          <a:xfrm>
            <a:off x="103578" y="-1"/>
            <a:ext cx="6211497" cy="1343025"/>
          </a:xfrm>
        </p:spPr>
        <p:txBody>
          <a:bodyPr/>
          <a:lstStyle/>
          <a:p>
            <a:r>
              <a:rPr lang="en-US" dirty="0"/>
              <a:t> </a:t>
            </a:r>
            <a:r>
              <a:rPr lang="en-US" sz="2800" dirty="0"/>
              <a:t>Project Management </a:t>
            </a:r>
            <a:r>
              <a:rPr lang="en-US" sz="2800" dirty="0" err="1"/>
              <a:t>Insititute</a:t>
            </a:r>
            <a:r>
              <a:rPr lang="tr-TR" sz="2800" dirty="0"/>
              <a:t>(PMI </a:t>
            </a:r>
            <a:r>
              <a:rPr lang="tr-TR" sz="2800" dirty="0" smtClean="0"/>
              <a:t>)</a:t>
            </a:r>
            <a:br>
              <a:rPr lang="tr-TR" sz="2800" dirty="0" smtClean="0"/>
            </a:br>
            <a:r>
              <a:rPr lang="tr-TR" sz="2800" dirty="0" smtClean="0"/>
              <a:t> </a:t>
            </a:r>
            <a:r>
              <a:rPr lang="tr-TR" sz="2800" dirty="0"/>
              <a:t>5 bölümde inceler:</a:t>
            </a:r>
          </a:p>
        </p:txBody>
      </p:sp>
      <p:sp>
        <p:nvSpPr>
          <p:cNvPr id="4" name="İçerik Yer Tutucusu 3"/>
          <p:cNvSpPr>
            <a:spLocks noGrp="1"/>
          </p:cNvSpPr>
          <p:nvPr>
            <p:ph sz="half" idx="1"/>
          </p:nvPr>
        </p:nvSpPr>
        <p:spPr>
          <a:xfrm>
            <a:off x="570053" y="1878475"/>
            <a:ext cx="5181600" cy="4351338"/>
          </a:xfrm>
        </p:spPr>
        <p:txBody>
          <a:bodyPr>
            <a:normAutofit/>
          </a:bodyPr>
          <a:lstStyle/>
          <a:p>
            <a:r>
              <a:rPr lang="en-US" dirty="0" smtClean="0"/>
              <a:t>initiation </a:t>
            </a:r>
            <a:r>
              <a:rPr lang="en-US" dirty="0"/>
              <a:t>/ start, </a:t>
            </a:r>
            <a:endParaRPr lang="tr-TR" dirty="0" smtClean="0"/>
          </a:p>
          <a:p>
            <a:r>
              <a:rPr lang="en-US" dirty="0" smtClean="0"/>
              <a:t>planning</a:t>
            </a:r>
            <a:r>
              <a:rPr lang="en-US" dirty="0"/>
              <a:t>, </a:t>
            </a:r>
            <a:endParaRPr lang="tr-TR" dirty="0" smtClean="0"/>
          </a:p>
          <a:p>
            <a:r>
              <a:rPr lang="en-US" dirty="0" smtClean="0"/>
              <a:t>execution,</a:t>
            </a:r>
            <a:endParaRPr lang="tr-TR" dirty="0" smtClean="0"/>
          </a:p>
          <a:p>
            <a:r>
              <a:rPr lang="en-US" dirty="0" smtClean="0"/>
              <a:t> </a:t>
            </a:r>
            <a:r>
              <a:rPr lang="en-US" dirty="0"/>
              <a:t>control</a:t>
            </a:r>
            <a:r>
              <a:rPr lang="en-US" dirty="0" smtClean="0"/>
              <a:t>,</a:t>
            </a:r>
            <a:endParaRPr lang="tr-TR" dirty="0" smtClean="0"/>
          </a:p>
          <a:p>
            <a:r>
              <a:rPr lang="en-US" dirty="0" smtClean="0"/>
              <a:t> </a:t>
            </a:r>
            <a:r>
              <a:rPr lang="en-US" dirty="0"/>
              <a:t>completion</a:t>
            </a:r>
            <a:endParaRPr lang="tr-TR" dirty="0"/>
          </a:p>
        </p:txBody>
      </p:sp>
      <p:sp>
        <p:nvSpPr>
          <p:cNvPr id="5" name="Veri Yer Tutucusu 4"/>
          <p:cNvSpPr>
            <a:spLocks noGrp="1"/>
          </p:cNvSpPr>
          <p:nvPr>
            <p:ph type="dt" sz="half" idx="10"/>
          </p:nvPr>
        </p:nvSpPr>
        <p:spPr>
          <a:xfrm>
            <a:off x="7205133" y="6326184"/>
            <a:ext cx="911939" cy="365125"/>
          </a:xfrm>
        </p:spPr>
        <p:txBody>
          <a:bodyPr/>
          <a:lstStyle/>
          <a:p>
            <a:fld id="{B6CB5711-AD2A-414C-AEB8-95765C76679A}" type="datetime1">
              <a:rPr lang="tr-TR" smtClean="0"/>
              <a:t>17.03.2022</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a:xfrm>
            <a:off x="8590662" y="6326184"/>
            <a:ext cx="683339" cy="365125"/>
          </a:xfrm>
        </p:spPr>
        <p:txBody>
          <a:bodyPr/>
          <a:lstStyle/>
          <a:p>
            <a:fld id="{3653FD8C-326F-4A54-848F-ADE52E4C09C3}" type="slidenum">
              <a:rPr lang="tr-TR" smtClean="0"/>
              <a:t>8</a:t>
            </a:fld>
            <a:endParaRPr lang="tr-TR"/>
          </a:p>
        </p:txBody>
      </p:sp>
    </p:spTree>
    <p:extLst>
      <p:ext uri="{BB962C8B-B14F-4D97-AF65-F5344CB8AC3E}">
        <p14:creationId xmlns:p14="http://schemas.microsoft.com/office/powerpoint/2010/main" val="35079844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9818" y="38404"/>
            <a:ext cx="9994677" cy="653716"/>
          </a:xfrm>
        </p:spPr>
        <p:txBody>
          <a:bodyPr/>
          <a:lstStyle/>
          <a:p>
            <a:r>
              <a:rPr lang="tr-TR" dirty="0"/>
              <a:t>Proje yönetiminin temel terimleri</a:t>
            </a:r>
          </a:p>
        </p:txBody>
      </p:sp>
      <p:sp>
        <p:nvSpPr>
          <p:cNvPr id="3" name="İçerik Yer Tutucusu 2"/>
          <p:cNvSpPr>
            <a:spLocks noGrp="1"/>
          </p:cNvSpPr>
          <p:nvPr>
            <p:ph idx="1"/>
          </p:nvPr>
        </p:nvSpPr>
        <p:spPr>
          <a:xfrm>
            <a:off x="28871" y="885277"/>
            <a:ext cx="7081792" cy="714923"/>
          </a:xfrm>
        </p:spPr>
        <p:txBody>
          <a:bodyPr>
            <a:noAutofit/>
          </a:bodyPr>
          <a:lstStyle/>
          <a:p>
            <a:r>
              <a:rPr lang="tr-TR" sz="1500" dirty="0" smtClean="0"/>
              <a:t>Proje </a:t>
            </a:r>
            <a:r>
              <a:rPr lang="tr-TR" sz="1500" dirty="0"/>
              <a:t>yönetimi ile uğraşanlar eninde sonunda sıkça bahsedilen bazı terimlerle karşılaşacaklar. Aşağıdakilere kesinlikle aşina olmalısınız</a:t>
            </a:r>
            <a:r>
              <a:rPr lang="tr-TR" sz="1500" dirty="0" smtClean="0"/>
              <a:t>:</a:t>
            </a:r>
          </a:p>
          <a:p>
            <a:endParaRPr lang="tr-TR" sz="1500" dirty="0" smtClean="0"/>
          </a:p>
        </p:txBody>
      </p:sp>
      <p:sp>
        <p:nvSpPr>
          <p:cNvPr id="4" name="Veri Yer Tutucusu 3"/>
          <p:cNvSpPr>
            <a:spLocks noGrp="1"/>
          </p:cNvSpPr>
          <p:nvPr>
            <p:ph type="dt" sz="half" idx="10"/>
          </p:nvPr>
        </p:nvSpPr>
        <p:spPr/>
        <p:txBody>
          <a:bodyPr/>
          <a:lstStyle/>
          <a:p>
            <a:fld id="{76FD61E2-4D04-4EE9-916B-0166B73043D1}" type="datetime1">
              <a:rPr lang="tr-TR" smtClean="0"/>
              <a:t>17.03.2022</a:t>
            </a:fld>
            <a:endParaRPr lang="tr-TR"/>
          </a:p>
        </p:txBody>
      </p:sp>
      <p:sp>
        <p:nvSpPr>
          <p:cNvPr id="5" name="Altbilgi Yer Tutucusu 4"/>
          <p:cNvSpPr>
            <a:spLocks noGrp="1"/>
          </p:cNvSpPr>
          <p:nvPr>
            <p:ph type="ftr" sz="quarter" idx="11"/>
          </p:nvPr>
        </p:nvSpPr>
        <p:spPr>
          <a:xfrm>
            <a:off x="487518" y="6121342"/>
            <a:ext cx="6297612" cy="365125"/>
          </a:xfrm>
        </p:spPr>
        <p:txBody>
          <a:bodyPr/>
          <a:lstStyle/>
          <a:p>
            <a:endParaRPr lang="tr-TR"/>
          </a:p>
        </p:txBody>
      </p:sp>
      <p:sp>
        <p:nvSpPr>
          <p:cNvPr id="6" name="Slayt Numarası Yer Tutucusu 5"/>
          <p:cNvSpPr>
            <a:spLocks noGrp="1"/>
          </p:cNvSpPr>
          <p:nvPr>
            <p:ph type="sldNum" sz="quarter" idx="12"/>
          </p:nvPr>
        </p:nvSpPr>
        <p:spPr/>
        <p:txBody>
          <a:bodyPr/>
          <a:lstStyle/>
          <a:p>
            <a:fld id="{3653FD8C-326F-4A54-848F-ADE52E4C09C3}" type="slidenum">
              <a:rPr lang="tr-TR" smtClean="0"/>
              <a:t>9</a:t>
            </a:fld>
            <a:endParaRPr lang="tr-TR"/>
          </a:p>
        </p:txBody>
      </p:sp>
      <p:sp>
        <p:nvSpPr>
          <p:cNvPr id="8" name="Dikdörtgen 7"/>
          <p:cNvSpPr/>
          <p:nvPr/>
        </p:nvSpPr>
        <p:spPr>
          <a:xfrm>
            <a:off x="372370" y="1625639"/>
            <a:ext cx="4223694" cy="4339650"/>
          </a:xfrm>
          <a:prstGeom prst="rect">
            <a:avLst/>
          </a:prstGeom>
        </p:spPr>
        <p:txBody>
          <a:bodyPr wrap="square">
            <a:spAutoFit/>
          </a:bodyPr>
          <a:lstStyle/>
          <a:p>
            <a:r>
              <a:rPr lang="tr-TR" sz="1200" dirty="0"/>
              <a:t>Kaynaklar: Süreci gerçekleştirmek için gereken tüm kaynaklar. Bu temelde herhangi bir şey olabilir; parasal kaynaklar, mallar, yazılım ve donanımın yanı sıra insan gücü veya zaman gibi maddi olmayan kaynaklardır</a:t>
            </a:r>
            <a:r>
              <a:rPr lang="tr-TR" sz="1200" dirty="0" smtClean="0"/>
              <a:t>.</a:t>
            </a:r>
          </a:p>
          <a:p>
            <a:endParaRPr lang="tr-TR" sz="1200" dirty="0"/>
          </a:p>
          <a:p>
            <a:r>
              <a:rPr lang="tr-TR" sz="1200" dirty="0"/>
              <a:t>Gereklilikler: Paydaşların projeye yüklediği ve dolayısıyla süreci etkileyen tüm talepler</a:t>
            </a:r>
            <a:r>
              <a:rPr lang="tr-TR" sz="1200" dirty="0" smtClean="0"/>
              <a:t>.</a:t>
            </a:r>
          </a:p>
          <a:p>
            <a:endParaRPr lang="tr-TR" sz="1200" dirty="0"/>
          </a:p>
          <a:p>
            <a:r>
              <a:rPr lang="tr-TR" sz="1200" dirty="0"/>
              <a:t>Bağımlılıklar: Bir iş akışı oluşturmak için kullanılabilecek bireysel görevler arasındaki korelasyonlar: "B görevinin tamamlanması, A görevinin tamamlanmasına bağlıdır". Doğru çalışma sırası ile mümkün olan en kısa proje süresi belirlenebilir. Not: Mümkün olan en kısa süre, en uzun görevler/faaliyetler dizisine (kritik yol denir) karşılık gelir, ancak proje uygulaması sırasında değişebileceğini unutmayın</a:t>
            </a:r>
            <a:r>
              <a:rPr lang="tr-TR" sz="1200" dirty="0" smtClean="0"/>
              <a:t>.</a:t>
            </a:r>
          </a:p>
          <a:p>
            <a:endParaRPr lang="tr-TR" sz="1200" dirty="0"/>
          </a:p>
          <a:p>
            <a:r>
              <a:rPr lang="tr-TR" sz="1200" dirty="0"/>
              <a:t>Başlangıç: her yeni projenin başlangıcı. Tüm önemli bilgiler, veriler ve sorumluluklar bir başlangıç ​​toplantısında iletilir</a:t>
            </a:r>
            <a:r>
              <a:rPr lang="tr-TR" sz="1200" dirty="0" smtClean="0"/>
              <a:t>.</a:t>
            </a:r>
          </a:p>
          <a:p>
            <a:endParaRPr lang="tr-TR" sz="1200" dirty="0"/>
          </a:p>
          <a:p>
            <a:r>
              <a:rPr lang="tr-TR" sz="1200" dirty="0"/>
              <a:t>Kilometre Taşları: projeyi çeşitli bölümlere ayıran önemli olaylar/geçici hedefler veya önemli son tarihler.</a:t>
            </a:r>
          </a:p>
        </p:txBody>
      </p:sp>
      <p:pic>
        <p:nvPicPr>
          <p:cNvPr id="10" name="Resim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6064" y="1242738"/>
            <a:ext cx="7200003" cy="4627236"/>
          </a:xfrm>
          <a:prstGeom prst="rect">
            <a:avLst/>
          </a:prstGeom>
        </p:spPr>
      </p:pic>
    </p:spTree>
    <p:extLst>
      <p:ext uri="{BB962C8B-B14F-4D97-AF65-F5344CB8AC3E}">
        <p14:creationId xmlns:p14="http://schemas.microsoft.com/office/powerpoint/2010/main" val="267967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Yüzeyler">
  <a:themeElements>
    <a:clrScheme name="Yüzeyler">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Yüzeyler">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Yüzeyler">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14158</TotalTime>
  <Words>3844</Words>
  <Application>Microsoft Office PowerPoint</Application>
  <PresentationFormat>Geniş ekran</PresentationFormat>
  <Paragraphs>446</Paragraphs>
  <Slides>32</Slides>
  <Notes>28</Notes>
  <HiddenSlides>0</HiddenSlides>
  <MMClips>0</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32</vt:i4>
      </vt:variant>
    </vt:vector>
  </HeadingPairs>
  <TitlesOfParts>
    <vt:vector size="39" baseType="lpstr">
      <vt:lpstr>Arial</vt:lpstr>
      <vt:lpstr>Calibri</vt:lpstr>
      <vt:lpstr>Times New Roman</vt:lpstr>
      <vt:lpstr>Trebuchet MS</vt:lpstr>
      <vt:lpstr>Wingdings</vt:lpstr>
      <vt:lpstr>Wingdings 3</vt:lpstr>
      <vt:lpstr>Yüzeyler</vt:lpstr>
      <vt:lpstr> </vt:lpstr>
      <vt:lpstr>  Meryem GELEN Proje Yönetimi, Yazılım Geliştirme Yaşam Döngüsü  Yazılım Geliştirme Methodolojileri (Waterfall, Agile Yaklaşımı)  (Scrum metholojisi, Kanban tekniği) DevOps Kültürü Son olarak da bulut tabanlı proje yönetim sistemlerinden Trelllo</vt:lpstr>
      <vt:lpstr>Proje nedir?</vt:lpstr>
      <vt:lpstr>Proje yönetimi nedir?</vt:lpstr>
      <vt:lpstr>Proje yönetiminin öncüleri</vt:lpstr>
      <vt:lpstr>PowerPoint Sunusu</vt:lpstr>
      <vt:lpstr>PowerPoint Sunusu</vt:lpstr>
      <vt:lpstr> Project Management Insititute(PMI )  5 bölümde inceler:</vt:lpstr>
      <vt:lpstr>Proje yönetiminin temel terimleri</vt:lpstr>
      <vt:lpstr>Proje Yönetimindeki Roller </vt:lpstr>
      <vt:lpstr>PMI'ye Göre Proje Yönetiminin 9 Bilgi Alanı</vt:lpstr>
      <vt:lpstr>PowerPoint Sunusu</vt:lpstr>
      <vt:lpstr>PowerPoint Sunusu</vt:lpstr>
      <vt:lpstr>PowerPoint Sunusu</vt:lpstr>
      <vt:lpstr>Yazılım Geliştirme Metodolojileri neden önemli?</vt:lpstr>
      <vt:lpstr>Yazılım geliştirme metodolojileri iki ana kategori altında incelenmektedir</vt:lpstr>
      <vt:lpstr>PowerPoint Sunusu</vt:lpstr>
      <vt:lpstr>Plan Driven Software Development Methods:  Waterfall (Şelale) Model</vt:lpstr>
      <vt:lpstr>Agile (Çevik) </vt:lpstr>
      <vt:lpstr>Scrum Modeli</vt:lpstr>
      <vt:lpstr>Scrum Süreci</vt:lpstr>
      <vt:lpstr>Scrum Süreci</vt:lpstr>
      <vt:lpstr>Kanban</vt:lpstr>
      <vt:lpstr>DevOps ve Agile</vt:lpstr>
      <vt:lpstr>PowerPoint Sunusu</vt:lpstr>
      <vt:lpstr>PowerPoint Sunusu</vt:lpstr>
      <vt:lpstr>PowerPoint Sunusu</vt:lpstr>
      <vt:lpstr>PowerPoint Sunusu</vt:lpstr>
      <vt:lpstr>Geliştirme Ortamları</vt:lpstr>
      <vt:lpstr> TeamWorks, Slack,  Redmine, Jira ve Asana, Trello, Notion  Microsft Azure gibi..  En çok kullanılanı Jira ; projeyi yürütmeye ilave versiyonlarınızı yönetebiliyorsunuz git hesabınızı bağlayıp kod üzerinden de işlem yapabiliyorsunuz.</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meryem</dc:creator>
  <cp:lastModifiedBy>meryem</cp:lastModifiedBy>
  <cp:revision>352</cp:revision>
  <dcterms:created xsi:type="dcterms:W3CDTF">2022-02-24T19:00:41Z</dcterms:created>
  <dcterms:modified xsi:type="dcterms:W3CDTF">2022-03-18T07:43:53Z</dcterms:modified>
</cp:coreProperties>
</file>